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0"/>
  </p:notesMasterIdLst>
  <p:sldIdLst>
    <p:sldId id="256" r:id="rId2"/>
    <p:sldId id="257" r:id="rId3"/>
    <p:sldId id="260" r:id="rId4"/>
    <p:sldId id="261" r:id="rId5"/>
    <p:sldId id="262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8" r:id="rId17"/>
    <p:sldId id="275" r:id="rId18"/>
    <p:sldId id="279" r:id="rId19"/>
    <p:sldId id="280" r:id="rId20"/>
    <p:sldId id="276" r:id="rId21"/>
    <p:sldId id="277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303" r:id="rId41"/>
    <p:sldId id="302" r:id="rId42"/>
    <p:sldId id="301" r:id="rId43"/>
    <p:sldId id="300" r:id="rId44"/>
    <p:sldId id="299" r:id="rId45"/>
    <p:sldId id="304" r:id="rId46"/>
    <p:sldId id="309" r:id="rId47"/>
    <p:sldId id="308" r:id="rId48"/>
    <p:sldId id="307" r:id="rId49"/>
    <p:sldId id="306" r:id="rId50"/>
    <p:sldId id="305" r:id="rId51"/>
    <p:sldId id="310" r:id="rId52"/>
    <p:sldId id="311" r:id="rId53"/>
    <p:sldId id="313" r:id="rId54"/>
    <p:sldId id="312" r:id="rId55"/>
    <p:sldId id="314" r:id="rId56"/>
    <p:sldId id="315" r:id="rId57"/>
    <p:sldId id="316" r:id="rId58"/>
    <p:sldId id="317" r:id="rId59"/>
    <p:sldId id="318" r:id="rId60"/>
    <p:sldId id="319" r:id="rId61"/>
    <p:sldId id="465" r:id="rId62"/>
    <p:sldId id="321" r:id="rId63"/>
    <p:sldId id="322" r:id="rId64"/>
    <p:sldId id="323" r:id="rId65"/>
    <p:sldId id="324" r:id="rId66"/>
    <p:sldId id="325" r:id="rId67"/>
    <p:sldId id="326" r:id="rId68"/>
    <p:sldId id="328" r:id="rId69"/>
    <p:sldId id="329" r:id="rId70"/>
    <p:sldId id="330" r:id="rId71"/>
    <p:sldId id="339" r:id="rId72"/>
    <p:sldId id="333" r:id="rId73"/>
    <p:sldId id="334" r:id="rId74"/>
    <p:sldId id="335" r:id="rId75"/>
    <p:sldId id="336" r:id="rId76"/>
    <p:sldId id="332" r:id="rId77"/>
    <p:sldId id="331" r:id="rId78"/>
    <p:sldId id="337" r:id="rId79"/>
    <p:sldId id="338" r:id="rId80"/>
    <p:sldId id="340" r:id="rId81"/>
    <p:sldId id="343" r:id="rId82"/>
    <p:sldId id="342" r:id="rId83"/>
    <p:sldId id="344" r:id="rId84"/>
    <p:sldId id="345" r:id="rId85"/>
    <p:sldId id="347" r:id="rId86"/>
    <p:sldId id="346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7" r:id="rId104"/>
    <p:sldId id="365" r:id="rId105"/>
    <p:sldId id="366" r:id="rId106"/>
    <p:sldId id="368" r:id="rId107"/>
    <p:sldId id="369" r:id="rId108"/>
    <p:sldId id="377" r:id="rId109"/>
    <p:sldId id="378" r:id="rId110"/>
    <p:sldId id="379" r:id="rId111"/>
    <p:sldId id="381" r:id="rId112"/>
    <p:sldId id="385" r:id="rId113"/>
    <p:sldId id="386" r:id="rId114"/>
    <p:sldId id="387" r:id="rId115"/>
    <p:sldId id="384" r:id="rId116"/>
    <p:sldId id="383" r:id="rId117"/>
    <p:sldId id="382" r:id="rId118"/>
    <p:sldId id="458" r:id="rId119"/>
    <p:sldId id="460" r:id="rId120"/>
    <p:sldId id="459" r:id="rId121"/>
    <p:sldId id="370" r:id="rId122"/>
    <p:sldId id="371" r:id="rId123"/>
    <p:sldId id="372" r:id="rId124"/>
    <p:sldId id="373" r:id="rId125"/>
    <p:sldId id="389" r:id="rId126"/>
    <p:sldId id="390" r:id="rId127"/>
    <p:sldId id="388" r:id="rId128"/>
    <p:sldId id="391" r:id="rId129"/>
    <p:sldId id="394" r:id="rId130"/>
    <p:sldId id="392" r:id="rId131"/>
    <p:sldId id="393" r:id="rId132"/>
    <p:sldId id="395" r:id="rId133"/>
    <p:sldId id="396" r:id="rId134"/>
    <p:sldId id="397" r:id="rId135"/>
    <p:sldId id="398" r:id="rId136"/>
    <p:sldId id="400" r:id="rId137"/>
    <p:sldId id="402" r:id="rId138"/>
    <p:sldId id="404" r:id="rId139"/>
    <p:sldId id="399" r:id="rId140"/>
    <p:sldId id="403" r:id="rId141"/>
    <p:sldId id="405" r:id="rId142"/>
    <p:sldId id="406" r:id="rId143"/>
    <p:sldId id="401" r:id="rId144"/>
    <p:sldId id="408" r:id="rId145"/>
    <p:sldId id="409" r:id="rId146"/>
    <p:sldId id="407" r:id="rId147"/>
    <p:sldId id="410" r:id="rId148"/>
    <p:sldId id="411" r:id="rId149"/>
    <p:sldId id="412" r:id="rId150"/>
    <p:sldId id="413" r:id="rId151"/>
    <p:sldId id="414" r:id="rId152"/>
    <p:sldId id="419" r:id="rId153"/>
    <p:sldId id="418" r:id="rId154"/>
    <p:sldId id="417" r:id="rId155"/>
    <p:sldId id="416" r:id="rId156"/>
    <p:sldId id="415" r:id="rId157"/>
    <p:sldId id="420" r:id="rId158"/>
    <p:sldId id="421" r:id="rId159"/>
    <p:sldId id="422" r:id="rId160"/>
    <p:sldId id="426" r:id="rId161"/>
    <p:sldId id="425" r:id="rId162"/>
    <p:sldId id="424" r:id="rId163"/>
    <p:sldId id="427" r:id="rId164"/>
    <p:sldId id="432" r:id="rId165"/>
    <p:sldId id="428" r:id="rId166"/>
    <p:sldId id="429" r:id="rId167"/>
    <p:sldId id="430" r:id="rId168"/>
    <p:sldId id="431" r:id="rId169"/>
    <p:sldId id="433" r:id="rId170"/>
    <p:sldId id="434" r:id="rId171"/>
    <p:sldId id="435" r:id="rId172"/>
    <p:sldId id="436" r:id="rId173"/>
    <p:sldId id="437" r:id="rId174"/>
    <p:sldId id="438" r:id="rId175"/>
    <p:sldId id="439" r:id="rId176"/>
    <p:sldId id="444" r:id="rId177"/>
    <p:sldId id="440" r:id="rId178"/>
    <p:sldId id="441" r:id="rId179"/>
    <p:sldId id="442" r:id="rId180"/>
    <p:sldId id="443" r:id="rId181"/>
    <p:sldId id="445" r:id="rId182"/>
    <p:sldId id="446" r:id="rId183"/>
    <p:sldId id="447" r:id="rId184"/>
    <p:sldId id="448" r:id="rId185"/>
    <p:sldId id="450" r:id="rId186"/>
    <p:sldId id="451" r:id="rId187"/>
    <p:sldId id="452" r:id="rId188"/>
    <p:sldId id="453" r:id="rId189"/>
    <p:sldId id="454" r:id="rId190"/>
    <p:sldId id="449" r:id="rId191"/>
    <p:sldId id="455" r:id="rId192"/>
    <p:sldId id="456" r:id="rId193"/>
    <p:sldId id="461" r:id="rId194"/>
    <p:sldId id="462" r:id="rId195"/>
    <p:sldId id="463" r:id="rId196"/>
    <p:sldId id="464" r:id="rId197"/>
    <p:sldId id="423" r:id="rId198"/>
    <p:sldId id="457" r:id="rId19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outlineViewPr>
    <p:cViewPr>
      <p:scale>
        <a:sx n="33" d="100"/>
        <a:sy n="33" d="100"/>
      </p:scale>
      <p:origin x="0" y="-162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viewProps" Target="view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5DA50-9F4D-7543-90D1-7EA88DB113A3}" type="datetimeFigureOut">
              <a:rPr lang="en-US" smtClean="0"/>
              <a:t>10/27/21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59A40-EB32-6E4F-8BAB-5418569AE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0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9A40-EB32-6E4F-8BAB-5418569AEAD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4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167296"/>
            <a:ext cx="9640956" cy="477630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400" dirty="0"/>
              <a:t>Chicago Clojure Meetup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Researching “third way” democratically-run economies with Clojure(script)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Mitchell Szczepanczyk</a:t>
            </a:r>
          </a:p>
          <a:p>
            <a:pPr algn="ctr"/>
            <a:r>
              <a:rPr lang="en-US" sz="4400" dirty="0"/>
              <a:t>October 28, 2021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http://</a:t>
            </a:r>
            <a:r>
              <a:rPr lang="en-US" sz="4400" dirty="0" err="1"/>
              <a:t>www.szcz.org</a:t>
            </a:r>
            <a:endParaRPr lang="en-US" sz="4400" dirty="0"/>
          </a:p>
          <a:p>
            <a:pPr algn="ctr"/>
            <a:r>
              <a:rPr lang="en-US" sz="4400" dirty="0"/>
              <a:t>https://</a:t>
            </a:r>
            <a:r>
              <a:rPr lang="en-US" sz="4400" dirty="0" err="1"/>
              <a:t>www.meetup.com</a:t>
            </a:r>
            <a:r>
              <a:rPr lang="en-US" sz="4400" dirty="0"/>
              <a:t>/</a:t>
            </a:r>
            <a:r>
              <a:rPr lang="en-US" sz="4400" dirty="0" err="1"/>
              <a:t>ChicagoClj</a:t>
            </a:r>
            <a:r>
              <a:rPr lang="en-US" sz="4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93418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4" name="Picture 3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0235DA24-50D1-DC40-B6D3-61F27659B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8" r="23704"/>
          <a:stretch/>
        </p:blipFill>
        <p:spPr>
          <a:xfrm rot="5400000">
            <a:off x="909181" y="1304430"/>
            <a:ext cx="2595880" cy="303502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24031D1-1D3A-D645-9F2E-E031E6B5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78" y="1524001"/>
            <a:ext cx="4152809" cy="25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62B30DE-DF8F-C648-9535-8E3485EA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333" y="15240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39D81AF-4C27-9941-98DA-27431BAE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98" y="3514678"/>
            <a:ext cx="2723562" cy="27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767AD05-A37C-BF45-8C0C-5CDAAF59C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390733" y="3514678"/>
            <a:ext cx="3631416" cy="27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7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production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z = </a:t>
            </a:r>
            <a:r>
              <a:rPr lang="en-US" sz="3000" dirty="0" err="1"/>
              <a:t>qx</a:t>
            </a:r>
            <a:r>
              <a:rPr lang="en-US" sz="3000" baseline="30000" dirty="0" err="1"/>
              <a:t>a</a:t>
            </a:r>
            <a:r>
              <a:rPr lang="en-US" sz="3000" dirty="0" err="1"/>
              <a:t>r</a:t>
            </a:r>
            <a:r>
              <a:rPr lang="en-US" sz="3000" baseline="30000" dirty="0" err="1"/>
              <a:t>b</a:t>
            </a:r>
            <a:r>
              <a:rPr lang="en-US" sz="3000" dirty="0" err="1"/>
              <a:t>l</a:t>
            </a:r>
            <a:r>
              <a:rPr lang="en-US" sz="3000" baseline="30000" dirty="0" err="1"/>
              <a:t>c</a:t>
            </a:r>
            <a:r>
              <a:rPr lang="en-US" sz="3000" dirty="0" err="1"/>
              <a:t>e</a:t>
            </a:r>
            <a:r>
              <a:rPr lang="en-US" sz="3000" baseline="30000" dirty="0" err="1"/>
              <a:t>d</a:t>
            </a:r>
            <a:endParaRPr lang="en-US" sz="3000" baseline="30000" dirty="0"/>
          </a:p>
          <a:p>
            <a:endParaRPr lang="en-US" dirty="0"/>
          </a:p>
          <a:p>
            <a:r>
              <a:rPr lang="en-US" sz="2400" dirty="0"/>
              <a:t>z = output</a:t>
            </a:r>
          </a:p>
          <a:p>
            <a:r>
              <a:rPr lang="en-US" sz="2400" dirty="0"/>
              <a:t>x = intermediate goods</a:t>
            </a:r>
          </a:p>
          <a:p>
            <a:r>
              <a:rPr lang="en-US" sz="2400" dirty="0"/>
              <a:t>r = natural resources</a:t>
            </a:r>
          </a:p>
          <a:p>
            <a:r>
              <a:rPr lang="en-US" sz="2400" dirty="0"/>
              <a:t>l = kinds of labor</a:t>
            </a:r>
          </a:p>
        </p:txBody>
      </p:sp>
    </p:spTree>
    <p:extLst>
      <p:ext uri="{BB962C8B-B14F-4D97-AF65-F5344CB8AC3E}">
        <p14:creationId xmlns:p14="http://schemas.microsoft.com/office/powerpoint/2010/main" val="2540861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production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z = </a:t>
            </a:r>
            <a:r>
              <a:rPr lang="en-US" sz="3000" dirty="0" err="1"/>
              <a:t>qx</a:t>
            </a:r>
            <a:r>
              <a:rPr lang="en-US" sz="3000" baseline="30000" dirty="0" err="1"/>
              <a:t>a</a:t>
            </a:r>
            <a:r>
              <a:rPr lang="en-US" sz="3000" dirty="0" err="1"/>
              <a:t>r</a:t>
            </a:r>
            <a:r>
              <a:rPr lang="en-US" sz="3000" baseline="30000" dirty="0" err="1"/>
              <a:t>b</a:t>
            </a:r>
            <a:r>
              <a:rPr lang="en-US" sz="3000" dirty="0" err="1"/>
              <a:t>l</a:t>
            </a:r>
            <a:r>
              <a:rPr lang="en-US" sz="3000" baseline="30000" dirty="0" err="1"/>
              <a:t>c</a:t>
            </a:r>
            <a:r>
              <a:rPr lang="en-US" sz="3000" dirty="0" err="1"/>
              <a:t>e</a:t>
            </a:r>
            <a:r>
              <a:rPr lang="en-US" sz="3000" baseline="30000" dirty="0" err="1"/>
              <a:t>d</a:t>
            </a:r>
            <a:endParaRPr lang="en-US" sz="3000" baseline="30000" dirty="0"/>
          </a:p>
          <a:p>
            <a:endParaRPr lang="en-US" dirty="0"/>
          </a:p>
          <a:p>
            <a:r>
              <a:rPr lang="en-US" sz="2400" dirty="0"/>
              <a:t>z = output</a:t>
            </a:r>
          </a:p>
          <a:p>
            <a:r>
              <a:rPr lang="en-US" sz="2400" dirty="0"/>
              <a:t>x = intermediate goods</a:t>
            </a:r>
          </a:p>
          <a:p>
            <a:r>
              <a:rPr lang="en-US" sz="2400" dirty="0"/>
              <a:t>r = natural resources</a:t>
            </a:r>
          </a:p>
          <a:p>
            <a:r>
              <a:rPr lang="en-US" sz="2400" dirty="0"/>
              <a:t>l = kinds of labor</a:t>
            </a:r>
          </a:p>
          <a:p>
            <a:r>
              <a:rPr lang="en-US" sz="2400" dirty="0"/>
              <a:t>e = effort level</a:t>
            </a:r>
          </a:p>
        </p:txBody>
      </p:sp>
    </p:spTree>
    <p:extLst>
      <p:ext uri="{BB962C8B-B14F-4D97-AF65-F5344CB8AC3E}">
        <p14:creationId xmlns:p14="http://schemas.microsoft.com/office/powerpoint/2010/main" val="3344571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production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z = </a:t>
            </a:r>
            <a:r>
              <a:rPr lang="en-US" sz="3000" dirty="0" err="1"/>
              <a:t>qx</a:t>
            </a:r>
            <a:r>
              <a:rPr lang="en-US" sz="3000" baseline="30000" dirty="0" err="1"/>
              <a:t>a</a:t>
            </a:r>
            <a:r>
              <a:rPr lang="en-US" sz="3000" dirty="0" err="1"/>
              <a:t>r</a:t>
            </a:r>
            <a:r>
              <a:rPr lang="en-US" sz="3000" baseline="30000" dirty="0" err="1"/>
              <a:t>b</a:t>
            </a:r>
            <a:r>
              <a:rPr lang="en-US" sz="3000" dirty="0" err="1"/>
              <a:t>l</a:t>
            </a:r>
            <a:r>
              <a:rPr lang="en-US" sz="3000" baseline="30000" dirty="0" err="1"/>
              <a:t>c</a:t>
            </a:r>
            <a:r>
              <a:rPr lang="en-US" sz="3000" dirty="0" err="1"/>
              <a:t>e</a:t>
            </a:r>
            <a:r>
              <a:rPr lang="en-US" sz="3000" baseline="30000" dirty="0" err="1"/>
              <a:t>d</a:t>
            </a:r>
            <a:endParaRPr lang="en-US" sz="3000" baseline="30000" dirty="0"/>
          </a:p>
          <a:p>
            <a:endParaRPr lang="en-US" dirty="0"/>
          </a:p>
          <a:p>
            <a:r>
              <a:rPr lang="en-US" sz="2400" dirty="0"/>
              <a:t>z = output</a:t>
            </a:r>
          </a:p>
          <a:p>
            <a:r>
              <a:rPr lang="en-US" sz="2400" dirty="0"/>
              <a:t>x = intermediate goods</a:t>
            </a:r>
          </a:p>
          <a:p>
            <a:r>
              <a:rPr lang="en-US" sz="2400" dirty="0"/>
              <a:t>r = natural resources</a:t>
            </a:r>
          </a:p>
          <a:p>
            <a:r>
              <a:rPr lang="en-US" sz="2400" dirty="0"/>
              <a:t>l = kinds of labor</a:t>
            </a:r>
          </a:p>
          <a:p>
            <a:r>
              <a:rPr lang="en-US" sz="2400" dirty="0"/>
              <a:t>e = effort level</a:t>
            </a:r>
          </a:p>
          <a:p>
            <a:r>
              <a:rPr lang="en-US" sz="2400" dirty="0"/>
              <a:t>a, b, c, d = elasticities</a:t>
            </a:r>
          </a:p>
        </p:txBody>
      </p:sp>
    </p:spTree>
    <p:extLst>
      <p:ext uri="{BB962C8B-B14F-4D97-AF65-F5344CB8AC3E}">
        <p14:creationId xmlns:p14="http://schemas.microsoft.com/office/powerpoint/2010/main" val="92856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production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z = </a:t>
            </a:r>
            <a:r>
              <a:rPr lang="en-US" sz="3000" dirty="0" err="1"/>
              <a:t>qx</a:t>
            </a:r>
            <a:r>
              <a:rPr lang="en-US" sz="3000" baseline="30000" dirty="0" err="1"/>
              <a:t>a</a:t>
            </a:r>
            <a:r>
              <a:rPr lang="en-US" sz="3000" dirty="0" err="1"/>
              <a:t>r</a:t>
            </a:r>
            <a:r>
              <a:rPr lang="en-US" sz="3000" baseline="30000" dirty="0" err="1"/>
              <a:t>b</a:t>
            </a:r>
            <a:r>
              <a:rPr lang="en-US" sz="3000" dirty="0" err="1"/>
              <a:t>l</a:t>
            </a:r>
            <a:r>
              <a:rPr lang="en-US" sz="3000" baseline="30000" dirty="0" err="1"/>
              <a:t>c</a:t>
            </a:r>
            <a:r>
              <a:rPr lang="en-US" sz="3000" dirty="0" err="1"/>
              <a:t>e</a:t>
            </a:r>
            <a:r>
              <a:rPr lang="en-US" sz="3000" baseline="30000" dirty="0" err="1"/>
              <a:t>d</a:t>
            </a:r>
            <a:endParaRPr lang="en-US" sz="3000" baseline="30000" dirty="0"/>
          </a:p>
          <a:p>
            <a:endParaRPr lang="en-US" dirty="0"/>
          </a:p>
          <a:p>
            <a:r>
              <a:rPr lang="en-US" sz="2400" dirty="0"/>
              <a:t>z = output</a:t>
            </a:r>
          </a:p>
          <a:p>
            <a:r>
              <a:rPr lang="en-US" sz="2400" dirty="0"/>
              <a:t>x = intermediate goods</a:t>
            </a:r>
          </a:p>
          <a:p>
            <a:r>
              <a:rPr lang="en-US" sz="2400" dirty="0"/>
              <a:t>r = natural resources</a:t>
            </a:r>
          </a:p>
          <a:p>
            <a:r>
              <a:rPr lang="en-US" sz="2400" dirty="0"/>
              <a:t>l = kinds of labor</a:t>
            </a:r>
          </a:p>
          <a:p>
            <a:r>
              <a:rPr lang="en-US" sz="2400" dirty="0"/>
              <a:t>e = effort level</a:t>
            </a:r>
          </a:p>
          <a:p>
            <a:r>
              <a:rPr lang="en-US" sz="2400" dirty="0"/>
              <a:t>a, b, c, d = elasticities</a:t>
            </a:r>
          </a:p>
          <a:p>
            <a:r>
              <a:rPr lang="en-US" sz="2400" dirty="0"/>
              <a:t>q = total factor of productivity</a:t>
            </a:r>
          </a:p>
        </p:txBody>
      </p:sp>
    </p:spTree>
    <p:extLst>
      <p:ext uri="{BB962C8B-B14F-4D97-AF65-F5344CB8AC3E}">
        <p14:creationId xmlns:p14="http://schemas.microsoft.com/office/powerpoint/2010/main" val="574518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production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z = </a:t>
            </a:r>
            <a:r>
              <a:rPr lang="en-US" sz="3000" dirty="0" err="1"/>
              <a:t>qx</a:t>
            </a:r>
            <a:r>
              <a:rPr lang="en-US" sz="3000" baseline="30000" dirty="0" err="1"/>
              <a:t>a</a:t>
            </a:r>
            <a:r>
              <a:rPr lang="en-US" sz="3000" dirty="0" err="1"/>
              <a:t>r</a:t>
            </a:r>
            <a:r>
              <a:rPr lang="en-US" sz="3000" baseline="30000" dirty="0" err="1"/>
              <a:t>b</a:t>
            </a:r>
            <a:r>
              <a:rPr lang="en-US" sz="3000" dirty="0" err="1"/>
              <a:t>l</a:t>
            </a:r>
            <a:r>
              <a:rPr lang="en-US" sz="3000" baseline="30000" dirty="0" err="1"/>
              <a:t>c</a:t>
            </a:r>
            <a:r>
              <a:rPr lang="en-US" sz="3000" dirty="0" err="1"/>
              <a:t>e</a:t>
            </a:r>
            <a:r>
              <a:rPr lang="en-US" sz="3000" baseline="30000" dirty="0" err="1"/>
              <a:t>d</a:t>
            </a:r>
            <a:endParaRPr lang="en-US" sz="3000" baseline="30000" dirty="0"/>
          </a:p>
          <a:p>
            <a:endParaRPr lang="en-US" dirty="0"/>
          </a:p>
          <a:p>
            <a:r>
              <a:rPr lang="en-US" sz="2400" dirty="0"/>
              <a:t>z = output</a:t>
            </a:r>
          </a:p>
          <a:p>
            <a:r>
              <a:rPr lang="en-US" sz="2400" dirty="0"/>
              <a:t>x = intermediate goods</a:t>
            </a:r>
          </a:p>
          <a:p>
            <a:r>
              <a:rPr lang="en-US" sz="2400" dirty="0"/>
              <a:t>r = natural resources</a:t>
            </a:r>
          </a:p>
          <a:p>
            <a:r>
              <a:rPr lang="en-US" sz="2400" dirty="0"/>
              <a:t>l = kinds of labor</a:t>
            </a:r>
          </a:p>
          <a:p>
            <a:r>
              <a:rPr lang="en-US" sz="2400" dirty="0"/>
              <a:t>e = effort level</a:t>
            </a:r>
          </a:p>
          <a:p>
            <a:r>
              <a:rPr lang="en-US" sz="2400" dirty="0"/>
              <a:t>a, b, c, d = elasticities</a:t>
            </a:r>
          </a:p>
          <a:p>
            <a:r>
              <a:rPr lang="en-US" sz="2400" dirty="0"/>
              <a:t>q = total factor of productivity</a:t>
            </a:r>
          </a:p>
        </p:txBody>
      </p:sp>
    </p:spTree>
    <p:extLst>
      <p:ext uri="{BB962C8B-B14F-4D97-AF65-F5344CB8AC3E}">
        <p14:creationId xmlns:p14="http://schemas.microsoft.com/office/powerpoint/2010/main" val="1017944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152940" y="1600200"/>
            <a:ext cx="87961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Goal: Compute the well-being of a workplace.</a:t>
            </a:r>
          </a:p>
          <a:p>
            <a:r>
              <a:rPr lang="en-US" sz="2400" dirty="0"/>
              <a:t> </a:t>
            </a:r>
            <a:endParaRPr lang="en-US" dirty="0"/>
          </a:p>
          <a:p>
            <a:pPr algn="ctr"/>
            <a:r>
              <a:rPr lang="en-US" sz="3000" dirty="0"/>
              <a:t>WB (x, r, l, e) = (</a:t>
            </a:r>
            <a:r>
              <a:rPr lang="en-US" sz="3000" dirty="0" err="1"/>
              <a:t>p</a:t>
            </a:r>
            <a:r>
              <a:rPr lang="en-US" sz="3000" baseline="-25000" dirty="0" err="1"/>
              <a:t>z</a:t>
            </a:r>
            <a:r>
              <a:rPr lang="en-US" sz="3000" dirty="0" err="1"/>
              <a:t>qx</a:t>
            </a:r>
            <a:r>
              <a:rPr lang="en-US" sz="3000" baseline="30000" dirty="0" err="1"/>
              <a:t>a</a:t>
            </a:r>
            <a:r>
              <a:rPr lang="en-US" sz="3000" dirty="0" err="1"/>
              <a:t>r</a:t>
            </a:r>
            <a:r>
              <a:rPr lang="en-US" sz="3000" baseline="30000" dirty="0" err="1"/>
              <a:t>b</a:t>
            </a:r>
            <a:r>
              <a:rPr lang="en-US" sz="3000" dirty="0" err="1"/>
              <a:t>l</a:t>
            </a:r>
            <a:r>
              <a:rPr lang="en-US" sz="3000" baseline="30000" dirty="0" err="1"/>
              <a:t>c</a:t>
            </a:r>
            <a:r>
              <a:rPr lang="en-US" sz="3000" dirty="0" err="1"/>
              <a:t>e</a:t>
            </a:r>
            <a:r>
              <a:rPr lang="en-US" sz="3000" baseline="30000" dirty="0" err="1"/>
              <a:t>d</a:t>
            </a:r>
            <a:r>
              <a:rPr lang="en-US" sz="3000" baseline="30000" dirty="0"/>
              <a:t>  </a:t>
            </a:r>
            <a:r>
              <a:rPr lang="en-US" sz="3000" dirty="0"/>
              <a:t>– (</a:t>
            </a:r>
            <a:r>
              <a:rPr lang="en-US" sz="3000" dirty="0" err="1"/>
              <a:t>p</a:t>
            </a:r>
            <a:r>
              <a:rPr lang="en-US" sz="3000" baseline="-25000" dirty="0" err="1"/>
              <a:t>x</a:t>
            </a:r>
            <a:r>
              <a:rPr lang="en-US" sz="3000" dirty="0" err="1"/>
              <a:t>x</a:t>
            </a:r>
            <a:r>
              <a:rPr lang="en-US" sz="3000" dirty="0"/>
              <a:t> + </a:t>
            </a:r>
            <a:r>
              <a:rPr lang="en-US" sz="3000" dirty="0" err="1"/>
              <a:t>p</a:t>
            </a:r>
            <a:r>
              <a:rPr lang="en-US" sz="3000" baseline="-25000" dirty="0" err="1"/>
              <a:t>r</a:t>
            </a:r>
            <a:r>
              <a:rPr lang="en-US" sz="3000" dirty="0" err="1"/>
              <a:t>r</a:t>
            </a:r>
            <a:r>
              <a:rPr lang="en-US" sz="3000" dirty="0"/>
              <a:t> + </a:t>
            </a:r>
            <a:r>
              <a:rPr lang="en-US" sz="3000" dirty="0" err="1"/>
              <a:t>p</a:t>
            </a:r>
            <a:r>
              <a:rPr lang="en-US" sz="3000" baseline="-25000" dirty="0" err="1"/>
              <a:t>l</a:t>
            </a:r>
            <a:r>
              <a:rPr lang="en-US" sz="3000" dirty="0" err="1"/>
              <a:t>l</a:t>
            </a:r>
            <a:r>
              <a:rPr lang="en-US" sz="3000" dirty="0"/>
              <a:t>)) - </a:t>
            </a:r>
            <a:r>
              <a:rPr lang="en-US" sz="3000" dirty="0" err="1"/>
              <a:t>e</a:t>
            </a:r>
            <a:r>
              <a:rPr lang="en-US" sz="3000" baseline="30000" dirty="0" err="1"/>
              <a:t>f</a:t>
            </a:r>
            <a:endParaRPr lang="en-US" sz="3000" baseline="30000" dirty="0"/>
          </a:p>
          <a:p>
            <a:endParaRPr lang="en-US" dirty="0"/>
          </a:p>
          <a:p>
            <a:r>
              <a:rPr lang="en-US" sz="2400" dirty="0"/>
              <a:t>WB = well-being</a:t>
            </a:r>
          </a:p>
          <a:p>
            <a:r>
              <a:rPr lang="en-US" sz="2400" dirty="0"/>
              <a:t>x = intermediate goods</a:t>
            </a:r>
          </a:p>
          <a:p>
            <a:r>
              <a:rPr lang="en-US" sz="2400" dirty="0"/>
              <a:t>r = natural resources</a:t>
            </a:r>
          </a:p>
          <a:p>
            <a:r>
              <a:rPr lang="en-US" sz="2400" dirty="0"/>
              <a:t>l = kinds of labor</a:t>
            </a:r>
          </a:p>
          <a:p>
            <a:r>
              <a:rPr lang="en-US" sz="2400" dirty="0"/>
              <a:t>e = effort level</a:t>
            </a:r>
          </a:p>
          <a:p>
            <a:r>
              <a:rPr lang="en-US" sz="2400" dirty="0"/>
              <a:t>a, b, c, d, f = elasticities</a:t>
            </a:r>
          </a:p>
          <a:p>
            <a:r>
              <a:rPr lang="en-US" sz="2400" dirty="0"/>
              <a:t>q = total factor of productivity</a:t>
            </a:r>
          </a:p>
          <a:p>
            <a:r>
              <a:rPr lang="en-US" sz="2400" dirty="0"/>
              <a:t>p = indicative prices</a:t>
            </a:r>
          </a:p>
        </p:txBody>
      </p:sp>
    </p:spTree>
    <p:extLst>
      <p:ext uri="{BB962C8B-B14F-4D97-AF65-F5344CB8AC3E}">
        <p14:creationId xmlns:p14="http://schemas.microsoft.com/office/powerpoint/2010/main" val="2746451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pic>
        <p:nvPicPr>
          <p:cNvPr id="4" name="Picture 3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0B54CC7-A4C9-8C4B-AC26-D317FDAE6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416" y="1524000"/>
            <a:ext cx="7843168" cy="49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37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C8A324F-CBEA-2C41-8EA1-7B1B90660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913" y="1396313"/>
            <a:ext cx="8363053" cy="52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37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utility function for a simulation of a participatory planning procedure: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661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utility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WB (y1, y2) = y</a:t>
            </a:r>
            <a:r>
              <a:rPr lang="en-US" sz="3000" baseline="-25000" dirty="0"/>
              <a:t>1</a:t>
            </a:r>
            <a:r>
              <a:rPr lang="el-GR" sz="3000" baseline="30000" dirty="0"/>
              <a:t>α </a:t>
            </a:r>
            <a:r>
              <a:rPr lang="en-US" sz="3000" dirty="0"/>
              <a:t>y</a:t>
            </a:r>
            <a:r>
              <a:rPr lang="en-US" sz="3000" baseline="-25000" dirty="0"/>
              <a:t>2</a:t>
            </a:r>
            <a:r>
              <a:rPr lang="el-GR" sz="3000" baseline="30000" dirty="0"/>
              <a:t> β</a:t>
            </a:r>
            <a:endParaRPr lang="en-US" sz="3000" b="1" dirty="0"/>
          </a:p>
          <a:p>
            <a:pPr algn="ctr"/>
            <a:r>
              <a:rPr lang="en-US" sz="3000" dirty="0"/>
              <a:t>subject to </a:t>
            </a:r>
            <a:r>
              <a:rPr lang="en-US" sz="3000" dirty="0" err="1"/>
              <a:t>I</a:t>
            </a:r>
            <a:r>
              <a:rPr lang="en-US" sz="3000" baseline="-25000" dirty="0" err="1"/>
              <a:t>cc</a:t>
            </a:r>
            <a:r>
              <a:rPr lang="en-US" sz="3000" dirty="0"/>
              <a:t> = p</a:t>
            </a:r>
            <a:r>
              <a:rPr lang="en-US" sz="3000" baseline="-25000" dirty="0"/>
              <a:t>y1</a:t>
            </a:r>
            <a:r>
              <a:rPr lang="en-US" sz="3000" dirty="0"/>
              <a:t>y</a:t>
            </a:r>
            <a:r>
              <a:rPr lang="en-US" sz="3000" baseline="-25000" dirty="0"/>
              <a:t>1</a:t>
            </a:r>
            <a:r>
              <a:rPr lang="el-GR" sz="3000" baseline="30000" dirty="0"/>
              <a:t>α </a:t>
            </a:r>
            <a:r>
              <a:rPr lang="en-US" sz="3000" baseline="30000" dirty="0"/>
              <a:t> </a:t>
            </a:r>
            <a:r>
              <a:rPr lang="en-US" sz="3000" dirty="0"/>
              <a:t>+ p</a:t>
            </a:r>
            <a:r>
              <a:rPr lang="en-US" sz="3000" baseline="-25000" dirty="0"/>
              <a:t>y2</a:t>
            </a:r>
            <a:r>
              <a:rPr lang="en-US" sz="3000" dirty="0"/>
              <a:t>y</a:t>
            </a:r>
            <a:r>
              <a:rPr lang="en-US" sz="3000" baseline="-25000" dirty="0"/>
              <a:t>2</a:t>
            </a:r>
            <a:r>
              <a:rPr lang="el-GR" sz="3000" baseline="30000" dirty="0"/>
              <a:t> β</a:t>
            </a:r>
            <a:endParaRPr lang="en-US" sz="3000" baseline="30000" dirty="0"/>
          </a:p>
        </p:txBody>
      </p:sp>
    </p:spTree>
    <p:extLst>
      <p:ext uri="{BB962C8B-B14F-4D97-AF65-F5344CB8AC3E}">
        <p14:creationId xmlns:p14="http://schemas.microsoft.com/office/powerpoint/2010/main" val="3215317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8E5A99E-A545-8044-9F01-428144A9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45" y="1524000"/>
            <a:ext cx="2921283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111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utility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WB (y1, y2) = y</a:t>
            </a:r>
            <a:r>
              <a:rPr lang="en-US" sz="3000" baseline="-25000" dirty="0"/>
              <a:t>1</a:t>
            </a:r>
            <a:r>
              <a:rPr lang="el-GR" sz="3000" baseline="30000" dirty="0"/>
              <a:t>α </a:t>
            </a:r>
            <a:r>
              <a:rPr lang="en-US" sz="3000" dirty="0"/>
              <a:t>y</a:t>
            </a:r>
            <a:r>
              <a:rPr lang="en-US" sz="3000" baseline="-25000" dirty="0"/>
              <a:t>2</a:t>
            </a:r>
            <a:r>
              <a:rPr lang="el-GR" sz="3000" baseline="30000" dirty="0"/>
              <a:t> β</a:t>
            </a:r>
            <a:endParaRPr lang="en-US" sz="3000" b="1" dirty="0"/>
          </a:p>
          <a:p>
            <a:pPr algn="ctr"/>
            <a:r>
              <a:rPr lang="en-US" sz="3000" dirty="0"/>
              <a:t>subject to </a:t>
            </a:r>
            <a:r>
              <a:rPr lang="en-US" sz="3000" dirty="0" err="1"/>
              <a:t>I</a:t>
            </a:r>
            <a:r>
              <a:rPr lang="en-US" sz="3000" baseline="-25000" dirty="0" err="1"/>
              <a:t>cc</a:t>
            </a:r>
            <a:r>
              <a:rPr lang="en-US" sz="3000" dirty="0"/>
              <a:t> = p</a:t>
            </a:r>
            <a:r>
              <a:rPr lang="en-US" sz="3000" baseline="-25000" dirty="0"/>
              <a:t>y1</a:t>
            </a:r>
            <a:r>
              <a:rPr lang="en-US" sz="3000" dirty="0"/>
              <a:t>y</a:t>
            </a:r>
            <a:r>
              <a:rPr lang="en-US" sz="3000" baseline="-25000" dirty="0"/>
              <a:t>1</a:t>
            </a:r>
            <a:r>
              <a:rPr lang="el-GR" sz="3000" baseline="30000" dirty="0"/>
              <a:t>α </a:t>
            </a:r>
            <a:r>
              <a:rPr lang="en-US" sz="3000" baseline="30000" dirty="0"/>
              <a:t> </a:t>
            </a:r>
            <a:r>
              <a:rPr lang="en-US" sz="3000" dirty="0"/>
              <a:t>+ p</a:t>
            </a:r>
            <a:r>
              <a:rPr lang="en-US" sz="3000" baseline="-25000" dirty="0"/>
              <a:t>y2</a:t>
            </a:r>
            <a:r>
              <a:rPr lang="en-US" sz="3000" dirty="0"/>
              <a:t>y</a:t>
            </a:r>
            <a:r>
              <a:rPr lang="en-US" sz="3000" baseline="-25000" dirty="0"/>
              <a:t>2</a:t>
            </a:r>
            <a:r>
              <a:rPr lang="el-GR" sz="3000" baseline="30000" dirty="0"/>
              <a:t> β</a:t>
            </a:r>
            <a:endParaRPr lang="en-US" sz="3000" baseline="30000" dirty="0"/>
          </a:p>
          <a:p>
            <a:endParaRPr lang="en-US" dirty="0"/>
          </a:p>
          <a:p>
            <a:r>
              <a:rPr lang="en-US" sz="2400" dirty="0"/>
              <a:t>y1 = private goods consumed</a:t>
            </a:r>
          </a:p>
          <a:p>
            <a:r>
              <a:rPr lang="en-US" sz="2400" dirty="0"/>
              <a:t>y2 = public goods  consumed</a:t>
            </a:r>
          </a:p>
          <a:p>
            <a:r>
              <a:rPr lang="el-GR" sz="2400" dirty="0"/>
              <a:t>α</a:t>
            </a:r>
            <a:r>
              <a:rPr lang="en-US" sz="2400" dirty="0"/>
              <a:t>, </a:t>
            </a:r>
            <a:r>
              <a:rPr lang="el-GR" sz="2400" dirty="0"/>
              <a:t>β</a:t>
            </a:r>
            <a:r>
              <a:rPr lang="en-US" sz="2400" dirty="0"/>
              <a:t> = elasticities</a:t>
            </a:r>
          </a:p>
          <a:p>
            <a:r>
              <a:rPr lang="en-US" sz="2400" dirty="0"/>
              <a:t>p = indicative prices</a:t>
            </a:r>
          </a:p>
          <a:p>
            <a:r>
              <a:rPr lang="en-US" sz="2400" dirty="0"/>
              <a:t>I = income</a:t>
            </a:r>
          </a:p>
        </p:txBody>
      </p:sp>
    </p:spTree>
    <p:extLst>
      <p:ext uri="{BB962C8B-B14F-4D97-AF65-F5344CB8AC3E}">
        <p14:creationId xmlns:p14="http://schemas.microsoft.com/office/powerpoint/2010/main" val="24040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755374" y="1558220"/>
            <a:ext cx="10575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algorithm:</a:t>
            </a:r>
          </a:p>
        </p:txBody>
      </p:sp>
    </p:spTree>
    <p:extLst>
      <p:ext uri="{BB962C8B-B14F-4D97-AF65-F5344CB8AC3E}">
        <p14:creationId xmlns:p14="http://schemas.microsoft.com/office/powerpoint/2010/main" val="3473817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755374" y="1558220"/>
            <a:ext cx="10575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algorithm: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Load WCs, CCs, indicative prices into memory.</a:t>
            </a:r>
          </a:p>
        </p:txBody>
      </p:sp>
    </p:spTree>
    <p:extLst>
      <p:ext uri="{BB962C8B-B14F-4D97-AF65-F5344CB8AC3E}">
        <p14:creationId xmlns:p14="http://schemas.microsoft.com/office/powerpoint/2010/main" val="48038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755374" y="1558220"/>
            <a:ext cx="10575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algorithm: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Load WCs, CCs, indicative prices into memory.</a:t>
            </a:r>
          </a:p>
          <a:p>
            <a:pPr marL="457200" indent="-457200">
              <a:buAutoNum type="arabicPeriod"/>
            </a:pPr>
            <a:r>
              <a:rPr lang="en-US" sz="2400" dirty="0"/>
              <a:t>For each WC: Solve its optimization problem -- update its output, effort, and demands for inputs based on latest indicative prices.</a:t>
            </a:r>
          </a:p>
        </p:txBody>
      </p:sp>
    </p:spTree>
    <p:extLst>
      <p:ext uri="{BB962C8B-B14F-4D97-AF65-F5344CB8AC3E}">
        <p14:creationId xmlns:p14="http://schemas.microsoft.com/office/powerpoint/2010/main" val="1298832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755374" y="1558220"/>
            <a:ext cx="105752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algorithm: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Load WCs, CCs, indicative prices into memory.</a:t>
            </a:r>
          </a:p>
          <a:p>
            <a:pPr marL="457200" indent="-457200">
              <a:buAutoNum type="arabicPeriod"/>
            </a:pPr>
            <a:r>
              <a:rPr lang="en-US" sz="2400" dirty="0"/>
              <a:t>For each WC: Solve its optimization problem -- update its output, effort, and demands for inputs based on latest indicative prices.</a:t>
            </a:r>
          </a:p>
          <a:p>
            <a:pPr marL="457200" indent="-457200">
              <a:buAutoNum type="arabicPeriod"/>
            </a:pPr>
            <a:r>
              <a:rPr lang="en-US" sz="2400" dirty="0"/>
              <a:t>For each CC: Solve its optimization problem – update its demands for public and private goods based on latest indicative prices.</a:t>
            </a:r>
          </a:p>
        </p:txBody>
      </p:sp>
    </p:spTree>
    <p:extLst>
      <p:ext uri="{BB962C8B-B14F-4D97-AF65-F5344CB8AC3E}">
        <p14:creationId xmlns:p14="http://schemas.microsoft.com/office/powerpoint/2010/main" val="998389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755374" y="1558220"/>
            <a:ext cx="105752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algorithm: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Load WCs, CCs, indicative prices into memory.</a:t>
            </a:r>
          </a:p>
          <a:p>
            <a:pPr marL="457200" indent="-457200">
              <a:buAutoNum type="arabicPeriod"/>
            </a:pPr>
            <a:r>
              <a:rPr lang="en-US" sz="2400" dirty="0"/>
              <a:t>For each WC: Solve its optimization problem -- update its output, effort, and demands for inputs based on latest indicative prices.</a:t>
            </a:r>
          </a:p>
          <a:p>
            <a:pPr marL="457200" indent="-457200">
              <a:buAutoNum type="arabicPeriod"/>
            </a:pPr>
            <a:r>
              <a:rPr lang="en-US" sz="2400" dirty="0"/>
              <a:t>For each CC: Solve its optimization problem – update its demands for public and private goods based on latest indicative prices.</a:t>
            </a:r>
          </a:p>
          <a:p>
            <a:pPr marL="457200" indent="-457200">
              <a:buAutoNum type="arabicPeriod"/>
            </a:pPr>
            <a:r>
              <a:rPr lang="en-US" sz="2400" dirty="0"/>
              <a:t>Calculate the new excess demands for all goods, natural resources, and categories of labor, and apply price adjustment formula to update all indicative prices.</a:t>
            </a:r>
          </a:p>
        </p:txBody>
      </p:sp>
    </p:spTree>
    <p:extLst>
      <p:ext uri="{BB962C8B-B14F-4D97-AF65-F5344CB8AC3E}">
        <p14:creationId xmlns:p14="http://schemas.microsoft.com/office/powerpoint/2010/main" val="3659890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755374" y="1558220"/>
            <a:ext cx="105752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algorithm: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Load WCs, CCs, indicative prices into memory.</a:t>
            </a:r>
          </a:p>
          <a:p>
            <a:pPr marL="457200" indent="-457200">
              <a:buAutoNum type="arabicPeriod"/>
            </a:pPr>
            <a:r>
              <a:rPr lang="en-US" sz="2400" dirty="0"/>
              <a:t>For each WC: Solve its optimization problem -- update its output, effort, and demands for inputs based on latest indicative prices.</a:t>
            </a:r>
          </a:p>
          <a:p>
            <a:pPr marL="457200" indent="-457200">
              <a:buAutoNum type="arabicPeriod"/>
            </a:pPr>
            <a:r>
              <a:rPr lang="en-US" sz="2400" dirty="0"/>
              <a:t>For each CC: Solve its optimization problem – update its demands for public and private goods based on latest indicative prices.</a:t>
            </a:r>
          </a:p>
          <a:p>
            <a:pPr marL="457200" indent="-457200">
              <a:buAutoNum type="arabicPeriod"/>
            </a:pPr>
            <a:r>
              <a:rPr lang="en-US" sz="2400" dirty="0"/>
              <a:t>Calculate the new excess demands for all goods, natural resources, and categories of labor, and apply price adjustment formula to update all indicative prices.</a:t>
            </a:r>
          </a:p>
          <a:p>
            <a:pPr marL="457200" indent="-457200">
              <a:buAutoNum type="arabicPeriod"/>
            </a:pPr>
            <a:r>
              <a:rPr lang="en-US" sz="2400" dirty="0"/>
              <a:t>Increase iteration counter by one.</a:t>
            </a:r>
          </a:p>
        </p:txBody>
      </p:sp>
    </p:spTree>
    <p:extLst>
      <p:ext uri="{BB962C8B-B14F-4D97-AF65-F5344CB8AC3E}">
        <p14:creationId xmlns:p14="http://schemas.microsoft.com/office/powerpoint/2010/main" val="2582095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755374" y="1558220"/>
            <a:ext cx="105752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algorithm: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Load WCs, CCs, indicative prices into memory.</a:t>
            </a:r>
          </a:p>
          <a:p>
            <a:pPr marL="457200" indent="-457200">
              <a:buAutoNum type="arabicPeriod"/>
            </a:pPr>
            <a:r>
              <a:rPr lang="en-US" sz="2400" dirty="0"/>
              <a:t>For each WC: Solve its optimization problem -- update its output, effort, and demands for inputs based on latest indicative prices.</a:t>
            </a:r>
          </a:p>
          <a:p>
            <a:pPr marL="457200" indent="-457200">
              <a:buAutoNum type="arabicPeriod"/>
            </a:pPr>
            <a:r>
              <a:rPr lang="en-US" sz="2400" dirty="0"/>
              <a:t>For each CC: Solve its optimization problem – update its demands for public and private goods based on latest indicative prices.</a:t>
            </a:r>
          </a:p>
          <a:p>
            <a:pPr marL="457200" indent="-457200">
              <a:buAutoNum type="arabicPeriod"/>
            </a:pPr>
            <a:r>
              <a:rPr lang="en-US" sz="2400" dirty="0"/>
              <a:t>Calculate the new excess demands for all goods, natural resources, and categories of labor, and apply price adjustment formula to update all indicative prices.</a:t>
            </a:r>
          </a:p>
          <a:p>
            <a:pPr marL="457200" indent="-457200">
              <a:buAutoNum type="arabicPeriod"/>
            </a:pPr>
            <a:r>
              <a:rPr lang="en-US" sz="2400" dirty="0"/>
              <a:t>Increase iteration counter by one.</a:t>
            </a:r>
          </a:p>
          <a:p>
            <a:pPr marL="457200" indent="-457200">
              <a:buAutoNum type="arabicPeriod"/>
            </a:pPr>
            <a:r>
              <a:rPr lang="en-US" sz="2400" dirty="0"/>
              <a:t>Check all excess demands.  Do they fall within the specified threshold?  If so, stop.  If not, go to step 1 and repeat.</a:t>
            </a:r>
          </a:p>
        </p:txBody>
      </p:sp>
    </p:spTree>
    <p:extLst>
      <p:ext uri="{BB962C8B-B14F-4D97-AF65-F5344CB8AC3E}">
        <p14:creationId xmlns:p14="http://schemas.microsoft.com/office/powerpoint/2010/main" val="372063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755374" y="1558220"/>
            <a:ext cx="10575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Price adjustment formula:</a:t>
            </a:r>
          </a:p>
        </p:txBody>
      </p:sp>
    </p:spTree>
    <p:extLst>
      <p:ext uri="{BB962C8B-B14F-4D97-AF65-F5344CB8AC3E}">
        <p14:creationId xmlns:p14="http://schemas.microsoft.com/office/powerpoint/2010/main" val="2206103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755374" y="1558220"/>
            <a:ext cx="10575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Price adjustment formula:</a:t>
            </a:r>
          </a:p>
          <a:p>
            <a:endParaRPr lang="en-US" sz="2400" dirty="0"/>
          </a:p>
          <a:p>
            <a:pPr algn="ctr"/>
            <a:r>
              <a:rPr lang="en-US" sz="2400" dirty="0"/>
              <a:t>w = v(1.05 – 0.5</a:t>
            </a:r>
            <a:r>
              <a:rPr lang="en-US" sz="2400" baseline="30000" dirty="0"/>
              <a:t>v</a:t>
            </a:r>
            <a:r>
              <a:rPr lang="en-US" sz="2400" dirty="0"/>
              <a:t>), </a:t>
            </a:r>
          </a:p>
          <a:p>
            <a:pPr algn="ctr"/>
            <a:r>
              <a:rPr lang="en-US" sz="2400" dirty="0"/>
              <a:t>except when v &gt; 0.25 then </a:t>
            </a:r>
            <a:r>
              <a:rPr lang="en-US" sz="2400" dirty="0" err="1"/>
              <a:t>v</a:t>
            </a:r>
            <a:r>
              <a:rPr lang="en-US" sz="2400" baseline="-25000" dirty="0" err="1"/>
              <a:t>coefficient</a:t>
            </a:r>
            <a:r>
              <a:rPr lang="en-US" sz="2400" dirty="0"/>
              <a:t> = 0.25</a:t>
            </a:r>
          </a:p>
        </p:txBody>
      </p:sp>
    </p:spTree>
    <p:extLst>
      <p:ext uri="{BB962C8B-B14F-4D97-AF65-F5344CB8AC3E}">
        <p14:creationId xmlns:p14="http://schemas.microsoft.com/office/powerpoint/2010/main" val="1876346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4" name="Picture 3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0235DA24-50D1-DC40-B6D3-61F27659B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8" r="23704"/>
          <a:stretch/>
        </p:blipFill>
        <p:spPr>
          <a:xfrm rot="5400000">
            <a:off x="909181" y="1304430"/>
            <a:ext cx="2595880" cy="303502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24031D1-1D3A-D645-9F2E-E031E6B5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78" y="1524001"/>
            <a:ext cx="4152809" cy="25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62B30DE-DF8F-C648-9535-8E3485EA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333" y="15240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39D81AF-4C27-9941-98DA-27431BAE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98" y="3514678"/>
            <a:ext cx="2723562" cy="27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767AD05-A37C-BF45-8C0C-5CDAAF59C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390733" y="3514678"/>
            <a:ext cx="3631416" cy="27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9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755374" y="1558220"/>
            <a:ext cx="10575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Price adjustment formula:</a:t>
            </a:r>
          </a:p>
          <a:p>
            <a:endParaRPr lang="en-US" sz="2400" dirty="0"/>
          </a:p>
          <a:p>
            <a:pPr algn="ctr"/>
            <a:r>
              <a:rPr lang="en-US" sz="2400" dirty="0"/>
              <a:t>w = v(1.05 – 0.5</a:t>
            </a:r>
            <a:r>
              <a:rPr lang="en-US" sz="2400" baseline="30000" dirty="0"/>
              <a:t>v</a:t>
            </a:r>
            <a:r>
              <a:rPr lang="en-US" sz="2400" dirty="0"/>
              <a:t>), </a:t>
            </a:r>
          </a:p>
          <a:p>
            <a:pPr algn="ctr"/>
            <a:r>
              <a:rPr lang="en-US" sz="2400" dirty="0"/>
              <a:t>except when v &gt; 0.25 then </a:t>
            </a:r>
            <a:r>
              <a:rPr lang="en-US" sz="2400" dirty="0" err="1"/>
              <a:t>v</a:t>
            </a:r>
            <a:r>
              <a:rPr lang="en-US" sz="2400" baseline="-25000" dirty="0" err="1"/>
              <a:t>coefficient</a:t>
            </a:r>
            <a:r>
              <a:rPr lang="en-US" sz="2400" dirty="0"/>
              <a:t> = 0.25</a:t>
            </a:r>
          </a:p>
          <a:p>
            <a:pPr algn="ctr"/>
            <a:endParaRPr lang="en-US" sz="2400" dirty="0"/>
          </a:p>
          <a:p>
            <a:r>
              <a:rPr lang="en-US" sz="2400" dirty="0"/>
              <a:t>w = percentage change in the price of a good for the next iteration</a:t>
            </a:r>
          </a:p>
          <a:p>
            <a:r>
              <a:rPr lang="en-US" sz="2400" dirty="0"/>
              <a:t>v = percentage excess supply for a good in the iteration just completed</a:t>
            </a:r>
          </a:p>
        </p:txBody>
      </p:sp>
    </p:spTree>
    <p:extLst>
      <p:ext uri="{BB962C8B-B14F-4D97-AF65-F5344CB8AC3E}">
        <p14:creationId xmlns:p14="http://schemas.microsoft.com/office/powerpoint/2010/main" val="38201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CC053-CD3E-4D46-9F48-A22DA00499B3}"/>
              </a:ext>
            </a:extLst>
          </p:cNvPr>
          <p:cNvSpPr txBox="1"/>
          <p:nvPr/>
        </p:nvSpPr>
        <p:spPr>
          <a:xfrm>
            <a:off x="2260490" y="1614312"/>
            <a:ext cx="732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Netlogo</a:t>
            </a:r>
            <a:r>
              <a:rPr lang="en-US" dirty="0"/>
              <a:t>: “a multi-agent programmable modeling environment”</a:t>
            </a:r>
          </a:p>
        </p:txBody>
      </p:sp>
    </p:spTree>
    <p:extLst>
      <p:ext uri="{BB962C8B-B14F-4D97-AF65-F5344CB8AC3E}">
        <p14:creationId xmlns:p14="http://schemas.microsoft.com/office/powerpoint/2010/main" val="1509467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CC053-CD3E-4D46-9F48-A22DA00499B3}"/>
              </a:ext>
            </a:extLst>
          </p:cNvPr>
          <p:cNvSpPr txBox="1"/>
          <p:nvPr/>
        </p:nvSpPr>
        <p:spPr>
          <a:xfrm>
            <a:off x="2260490" y="1614312"/>
            <a:ext cx="7329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Netlogo</a:t>
            </a:r>
            <a:r>
              <a:rPr lang="en-US" dirty="0"/>
              <a:t>: “a multi-agent programmable modeling environment”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ccl.northwestern.edu</a:t>
            </a:r>
            <a:r>
              <a:rPr lang="en-US" dirty="0"/>
              <a:t>/</a:t>
            </a:r>
            <a:r>
              <a:rPr lang="en-US" dirty="0" err="1"/>
              <a:t>netlogo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53599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CC053-CD3E-4D46-9F48-A22DA00499B3}"/>
              </a:ext>
            </a:extLst>
          </p:cNvPr>
          <p:cNvSpPr txBox="1"/>
          <p:nvPr/>
        </p:nvSpPr>
        <p:spPr>
          <a:xfrm>
            <a:off x="2260490" y="1614312"/>
            <a:ext cx="732925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Netlogo</a:t>
            </a:r>
            <a:r>
              <a:rPr lang="en-US" dirty="0"/>
              <a:t>: “a multi-agent programmable modeling environment”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ccl.northwestern.edu</a:t>
            </a:r>
            <a:r>
              <a:rPr lang="en-US" dirty="0"/>
              <a:t>/</a:t>
            </a:r>
            <a:r>
              <a:rPr lang="en-US" dirty="0" err="1"/>
              <a:t>netlogo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 a lot of built-in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adapt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Lots of sample tutorials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Ample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iterate (“tick”)</a:t>
            </a:r>
          </a:p>
        </p:txBody>
      </p:sp>
    </p:spTree>
    <p:extLst>
      <p:ext uri="{BB962C8B-B14F-4D97-AF65-F5344CB8AC3E}">
        <p14:creationId xmlns:p14="http://schemas.microsoft.com/office/powerpoint/2010/main" val="1808612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CC053-CD3E-4D46-9F48-A22DA00499B3}"/>
              </a:ext>
            </a:extLst>
          </p:cNvPr>
          <p:cNvSpPr txBox="1"/>
          <p:nvPr/>
        </p:nvSpPr>
        <p:spPr>
          <a:xfrm>
            <a:off x="2260490" y="1614312"/>
            <a:ext cx="751199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Netlogo</a:t>
            </a:r>
            <a:r>
              <a:rPr lang="en-US" dirty="0"/>
              <a:t>: “a multi-agent programmable modeling environment”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ccl.northwestern.edu</a:t>
            </a:r>
            <a:r>
              <a:rPr lang="en-US" dirty="0"/>
              <a:t>/</a:t>
            </a:r>
            <a:r>
              <a:rPr lang="en-US" dirty="0" err="1"/>
              <a:t>netlogo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 a lot of built-in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adapt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Lots of sample tutorials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Ample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iterate (“tick”)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Netlogo</a:t>
            </a:r>
            <a:r>
              <a:rPr lang="en-US" dirty="0"/>
              <a:t> code is locked in to the </a:t>
            </a:r>
            <a:r>
              <a:rPr lang="en-US" dirty="0" err="1"/>
              <a:t>Netlogo</a:t>
            </a:r>
            <a:r>
              <a:rPr lang="en-US" dirty="0"/>
              <a:t>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Agent-based modeling; not a general programming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Doesn’t easily scale</a:t>
            </a:r>
          </a:p>
        </p:txBody>
      </p:sp>
    </p:spTree>
    <p:extLst>
      <p:ext uri="{BB962C8B-B14F-4D97-AF65-F5344CB8AC3E}">
        <p14:creationId xmlns:p14="http://schemas.microsoft.com/office/powerpoint/2010/main" val="579441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CC053-CD3E-4D46-9F48-A22DA00499B3}"/>
              </a:ext>
            </a:extLst>
          </p:cNvPr>
          <p:cNvSpPr txBox="1"/>
          <p:nvPr/>
        </p:nvSpPr>
        <p:spPr>
          <a:xfrm>
            <a:off x="2260490" y="1614312"/>
            <a:ext cx="683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Participatory Planning Procedure Prototype (PPPP, Pequod)</a:t>
            </a:r>
          </a:p>
        </p:txBody>
      </p:sp>
    </p:spTree>
    <p:extLst>
      <p:ext uri="{BB962C8B-B14F-4D97-AF65-F5344CB8AC3E}">
        <p14:creationId xmlns:p14="http://schemas.microsoft.com/office/powerpoint/2010/main" val="1731784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CC053-CD3E-4D46-9F48-A22DA00499B3}"/>
              </a:ext>
            </a:extLst>
          </p:cNvPr>
          <p:cNvSpPr txBox="1"/>
          <p:nvPr/>
        </p:nvSpPr>
        <p:spPr>
          <a:xfrm>
            <a:off x="2260490" y="1614312"/>
            <a:ext cx="683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Participatory Planning Procedure Prototype (PPPP, Pequod)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4927C80-99A8-2D4B-A0C8-4FD66E4E5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490" y="2073956"/>
            <a:ext cx="7260697" cy="45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1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 err="1">
                <a:latin typeface="+mn-lt"/>
              </a:rPr>
              <a:t>OutlinE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A Clojure story</a:t>
            </a:r>
          </a:p>
          <a:p>
            <a:pPr marL="457200" indent="-457200">
              <a:buAutoNum type="arabicPeriod"/>
            </a:pPr>
            <a:r>
              <a:rPr lang="en-US" sz="2800" dirty="0"/>
              <a:t>Economies and problems</a:t>
            </a:r>
          </a:p>
          <a:p>
            <a:pPr marL="457200" indent="-457200">
              <a:buAutoNum type="arabicPeriod"/>
            </a:pPr>
            <a:r>
              <a:rPr lang="en-US" sz="2800" dirty="0"/>
              <a:t>A “third way”</a:t>
            </a:r>
          </a:p>
          <a:p>
            <a:pPr marL="457200" indent="-457200">
              <a:buAutoNum type="arabicPeriod"/>
            </a:pPr>
            <a:r>
              <a:rPr lang="en-US" sz="2800" dirty="0"/>
              <a:t>Algorithm and code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pequod-cljs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pequod-clj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37110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CC053-CD3E-4D46-9F48-A22DA00499B3}"/>
              </a:ext>
            </a:extLst>
          </p:cNvPr>
          <p:cNvSpPr txBox="1"/>
          <p:nvPr/>
        </p:nvSpPr>
        <p:spPr>
          <a:xfrm>
            <a:off x="1292087" y="1634190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switch to Clojure(script)?</a:t>
            </a:r>
          </a:p>
        </p:txBody>
      </p:sp>
    </p:spTree>
    <p:extLst>
      <p:ext uri="{BB962C8B-B14F-4D97-AF65-F5344CB8AC3E}">
        <p14:creationId xmlns:p14="http://schemas.microsoft.com/office/powerpoint/2010/main" val="1403987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CC053-CD3E-4D46-9F48-A22DA00499B3}"/>
              </a:ext>
            </a:extLst>
          </p:cNvPr>
          <p:cNvSpPr txBox="1"/>
          <p:nvPr/>
        </p:nvSpPr>
        <p:spPr>
          <a:xfrm>
            <a:off x="1292087" y="1634190"/>
            <a:ext cx="960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switch to Clojure(script)?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Reduce mental overhead, to avoid relearning / deciphering </a:t>
            </a:r>
            <a:r>
              <a:rPr lang="en-US" sz="2800" dirty="0" err="1"/>
              <a:t>Netlogo</a:t>
            </a:r>
            <a:r>
              <a:rPr lang="en-US" sz="2800" dirty="0"/>
              <a:t> all the time</a:t>
            </a:r>
          </a:p>
        </p:txBody>
      </p:sp>
    </p:spTree>
    <p:extLst>
      <p:ext uri="{BB962C8B-B14F-4D97-AF65-F5344CB8AC3E}">
        <p14:creationId xmlns:p14="http://schemas.microsoft.com/office/powerpoint/2010/main" val="17654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4031D1-1D3A-D645-9F2E-E031E6B5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78" y="1524001"/>
            <a:ext cx="4152809" cy="25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62B30DE-DF8F-C648-9535-8E3485EA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333" y="15240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39D81AF-4C27-9941-98DA-27431BAE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98" y="3514678"/>
            <a:ext cx="2723562" cy="27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767AD05-A37C-BF45-8C0C-5CDAAF59C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390733" y="3514678"/>
            <a:ext cx="3631416" cy="27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05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CC053-CD3E-4D46-9F48-A22DA00499B3}"/>
              </a:ext>
            </a:extLst>
          </p:cNvPr>
          <p:cNvSpPr txBox="1"/>
          <p:nvPr/>
        </p:nvSpPr>
        <p:spPr>
          <a:xfrm>
            <a:off x="1292087" y="1634190"/>
            <a:ext cx="960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switch to Clojure(script)?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Reduce mental overhead, to avoid relearning / deciphering </a:t>
            </a:r>
            <a:r>
              <a:rPr lang="en-US" sz="2800" dirty="0" err="1"/>
              <a:t>Netlogo</a:t>
            </a:r>
            <a:r>
              <a:rPr lang="en-US" sz="2800" dirty="0"/>
              <a:t> all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Greater flexibility</a:t>
            </a:r>
          </a:p>
        </p:txBody>
      </p:sp>
    </p:spTree>
    <p:extLst>
      <p:ext uri="{BB962C8B-B14F-4D97-AF65-F5344CB8AC3E}">
        <p14:creationId xmlns:p14="http://schemas.microsoft.com/office/powerpoint/2010/main" val="3156927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CC053-CD3E-4D46-9F48-A22DA00499B3}"/>
              </a:ext>
            </a:extLst>
          </p:cNvPr>
          <p:cNvSpPr txBox="1"/>
          <p:nvPr/>
        </p:nvSpPr>
        <p:spPr>
          <a:xfrm>
            <a:off x="1292087" y="1634190"/>
            <a:ext cx="960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switch to Clojure(script)?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Reduce mental overhead, to avoid relearning / deciphering </a:t>
            </a:r>
            <a:r>
              <a:rPr lang="en-US" sz="2800" dirty="0" err="1"/>
              <a:t>Netlogo</a:t>
            </a:r>
            <a:r>
              <a:rPr lang="en-US" sz="2800" dirty="0"/>
              <a:t> all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Greater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It’s more fun!</a:t>
            </a:r>
          </a:p>
        </p:txBody>
      </p:sp>
    </p:spTree>
    <p:extLst>
      <p:ext uri="{BB962C8B-B14F-4D97-AF65-F5344CB8AC3E}">
        <p14:creationId xmlns:p14="http://schemas.microsoft.com/office/powerpoint/2010/main" val="4237873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FDBC7A-8904-2241-9B97-688781253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22" y="1524000"/>
            <a:ext cx="7649155" cy="47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8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FDBC7A-8904-2241-9B97-688781253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22" y="1524000"/>
            <a:ext cx="7649155" cy="478072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8AA5ED-C137-194A-B1FF-6ABD944AB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308" y="2072308"/>
            <a:ext cx="2713383" cy="271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188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0985161-85DA-6249-8AD5-EA25A335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857" y="1524000"/>
            <a:ext cx="8285259" cy="51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35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4CE9511-2856-C04E-89BB-C3ADF7B77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703" y="1524000"/>
            <a:ext cx="7868783" cy="49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60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6457F6E-D495-A348-837A-8B6530DBE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87" y="1524000"/>
            <a:ext cx="8534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61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2704134-512D-1545-B113-4C4C8200E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071" y="1354094"/>
            <a:ext cx="8410832" cy="52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81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AB1AF0C-E0E0-7A46-A4C0-FD4A61548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661" y="1524000"/>
            <a:ext cx="8301162" cy="51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F3CE219-D9AF-6B4C-BE2B-BB6A346F8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069" y="1454426"/>
            <a:ext cx="8295861" cy="51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54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62B30DE-DF8F-C648-9535-8E3485EA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333" y="15240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39D81AF-4C27-9941-98DA-27431BAE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98" y="3514678"/>
            <a:ext cx="2723562" cy="27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767AD05-A37C-BF45-8C0C-5CDAAF59C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390733" y="3514678"/>
            <a:ext cx="3631416" cy="27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4FDCC93-B314-9045-A8B3-B4B416AF7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492" y="1431322"/>
            <a:ext cx="8287265" cy="517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46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759B85C-3CBB-BB46-B105-68DB65FB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39" y="1323974"/>
            <a:ext cx="8584096" cy="536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3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4E8F74-BBA1-1C4B-A397-30691084C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04" y="1524000"/>
            <a:ext cx="8205746" cy="51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87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06C049-F0F5-5F46-96D2-303EC12394E4}"/>
              </a:ext>
            </a:extLst>
          </p:cNvPr>
          <p:cNvSpPr txBox="1"/>
          <p:nvPr/>
        </p:nvSpPr>
        <p:spPr>
          <a:xfrm>
            <a:off x="3637470" y="2628781"/>
            <a:ext cx="47580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/>
              <a:t>[demonstration]</a:t>
            </a:r>
          </a:p>
        </p:txBody>
      </p:sp>
    </p:spTree>
    <p:extLst>
      <p:ext uri="{BB962C8B-B14F-4D97-AF65-F5344CB8AC3E}">
        <p14:creationId xmlns:p14="http://schemas.microsoft.com/office/powerpoint/2010/main" val="4192493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6E678D-7FBF-3E43-AB4E-B550D863E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54" y="1692876"/>
            <a:ext cx="3463351" cy="397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136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6E678D-7FBF-3E43-AB4E-B550D863E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54" y="1692876"/>
            <a:ext cx="3463351" cy="397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CE78A-23D2-D24D-B1E3-5AFDCC64FEE3}"/>
              </a:ext>
            </a:extLst>
          </p:cNvPr>
          <p:cNvSpPr txBox="1"/>
          <p:nvPr/>
        </p:nvSpPr>
        <p:spPr>
          <a:xfrm>
            <a:off x="5834270" y="1692877"/>
            <a:ext cx="50888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/>
              <a:t>10x</a:t>
            </a:r>
          </a:p>
        </p:txBody>
      </p:sp>
    </p:spTree>
    <p:extLst>
      <p:ext uri="{BB962C8B-B14F-4D97-AF65-F5344CB8AC3E}">
        <p14:creationId xmlns:p14="http://schemas.microsoft.com/office/powerpoint/2010/main" val="4214855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pequod-cljs</a:t>
            </a:r>
            <a:endParaRPr lang="en-US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6E678D-7FBF-3E43-AB4E-B550D863E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54" y="1692876"/>
            <a:ext cx="3463351" cy="397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CE78A-23D2-D24D-B1E3-5AFDCC64FEE3}"/>
              </a:ext>
            </a:extLst>
          </p:cNvPr>
          <p:cNvSpPr txBox="1"/>
          <p:nvPr/>
        </p:nvSpPr>
        <p:spPr>
          <a:xfrm>
            <a:off x="5834270" y="1692877"/>
            <a:ext cx="50888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/>
              <a:t>10x</a:t>
            </a:r>
          </a:p>
          <a:p>
            <a:endParaRPr lang="en-US" sz="4600" dirty="0"/>
          </a:p>
          <a:p>
            <a:r>
              <a:rPr lang="en-US" sz="4600" dirty="0"/>
              <a:t>40 experiments</a:t>
            </a:r>
          </a:p>
        </p:txBody>
      </p:sp>
    </p:spTree>
    <p:extLst>
      <p:ext uri="{BB962C8B-B14F-4D97-AF65-F5344CB8AC3E}">
        <p14:creationId xmlns:p14="http://schemas.microsoft.com/office/powerpoint/2010/main" val="1560354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 err="1">
                <a:latin typeface="+mn-lt"/>
              </a:rPr>
              <a:t>OutlinE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A Clojure story</a:t>
            </a:r>
          </a:p>
          <a:p>
            <a:pPr marL="457200" indent="-457200">
              <a:buAutoNum type="arabicPeriod"/>
            </a:pPr>
            <a:r>
              <a:rPr lang="en-US" sz="2800" dirty="0"/>
              <a:t>Economies and problems</a:t>
            </a:r>
          </a:p>
          <a:p>
            <a:pPr marL="457200" indent="-457200">
              <a:buAutoNum type="arabicPeriod"/>
            </a:pPr>
            <a:r>
              <a:rPr lang="en-US" sz="2800" dirty="0"/>
              <a:t>A “third way”</a:t>
            </a:r>
          </a:p>
          <a:p>
            <a:pPr marL="457200" indent="-457200">
              <a:buAutoNum type="arabicPeriod"/>
            </a:pPr>
            <a:r>
              <a:rPr lang="en-US" sz="2800" dirty="0"/>
              <a:t>Algorithm and code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pequod-cljs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pequod-clj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182980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068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</a:t>
            </a:r>
            <a:endParaRPr lang="en-US" sz="4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7E26418-65D7-2240-BED3-C6EFA184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39" y="1524000"/>
            <a:ext cx="8126896" cy="50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9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39D81AF-4C27-9941-98DA-27431BAE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98" y="3514678"/>
            <a:ext cx="2723562" cy="27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767AD05-A37C-BF45-8C0C-5CDAAF59C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90733" y="3514678"/>
            <a:ext cx="3631416" cy="27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28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</a:t>
            </a:r>
            <a:endParaRPr lang="en-US" sz="4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F005909-CD2F-5744-9DF7-F767A4EEF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2" y="1524000"/>
            <a:ext cx="8332966" cy="52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98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73F4C-6770-DD4C-B81A-BC23204DF788}"/>
              </a:ext>
            </a:extLst>
          </p:cNvPr>
          <p:cNvSpPr txBox="1"/>
          <p:nvPr/>
        </p:nvSpPr>
        <p:spPr>
          <a:xfrm>
            <a:off x="417444" y="1659834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Findings:</a:t>
            </a:r>
          </a:p>
        </p:txBody>
      </p:sp>
    </p:spTree>
    <p:extLst>
      <p:ext uri="{BB962C8B-B14F-4D97-AF65-F5344CB8AC3E}">
        <p14:creationId xmlns:p14="http://schemas.microsoft.com/office/powerpoint/2010/main" val="196257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73F4C-6770-DD4C-B81A-BC23204DF788}"/>
              </a:ext>
            </a:extLst>
          </p:cNvPr>
          <p:cNvSpPr txBox="1"/>
          <p:nvPr/>
        </p:nvSpPr>
        <p:spPr>
          <a:xfrm>
            <a:off x="417444" y="1659834"/>
            <a:ext cx="11541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go to a 5% threshold from an arbitrary price vector: Avg. 11.85 iterations</a:t>
            </a:r>
          </a:p>
        </p:txBody>
      </p:sp>
    </p:spTree>
    <p:extLst>
      <p:ext uri="{BB962C8B-B14F-4D97-AF65-F5344CB8AC3E}">
        <p14:creationId xmlns:p14="http://schemas.microsoft.com/office/powerpoint/2010/main" val="1810564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73F4C-6770-DD4C-B81A-BC23204DF788}"/>
              </a:ext>
            </a:extLst>
          </p:cNvPr>
          <p:cNvSpPr txBox="1"/>
          <p:nvPr/>
        </p:nvSpPr>
        <p:spPr>
          <a:xfrm>
            <a:off x="417444" y="1659834"/>
            <a:ext cx="115419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go to a 5% threshold from an arbitrary price vector: Avg. 11.85 iterations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go to a 3% threshold from an arbitrary price vector: Avg. 19.2 iterations</a:t>
            </a:r>
          </a:p>
        </p:txBody>
      </p:sp>
    </p:spTree>
    <p:extLst>
      <p:ext uri="{BB962C8B-B14F-4D97-AF65-F5344CB8AC3E}">
        <p14:creationId xmlns:p14="http://schemas.microsoft.com/office/powerpoint/2010/main" val="3133921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73F4C-6770-DD4C-B81A-BC23204DF788}"/>
              </a:ext>
            </a:extLst>
          </p:cNvPr>
          <p:cNvSpPr txBox="1"/>
          <p:nvPr/>
        </p:nvSpPr>
        <p:spPr>
          <a:xfrm>
            <a:off x="417444" y="1659834"/>
            <a:ext cx="116717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go to a 5% threshold from an arbitrary price vector: Avg. 11.85 iterations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go to a 3% threshold from an arbitrary price vector: Avg. 19.2 iterations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go from a 5% threshold from previous experiment’s price vector, </a:t>
            </a:r>
          </a:p>
          <a:p>
            <a:r>
              <a:rPr lang="en-US" sz="2400" dirty="0"/>
              <a:t>    accounting for technology changes and consumer preferences’ changes:</a:t>
            </a:r>
          </a:p>
          <a:p>
            <a:r>
              <a:rPr lang="en-US" sz="2400" dirty="0"/>
              <a:t>    Avg. 6.5 iterations, avg. GDP percentage increase of 2.446%</a:t>
            </a:r>
          </a:p>
        </p:txBody>
      </p:sp>
    </p:spTree>
    <p:extLst>
      <p:ext uri="{BB962C8B-B14F-4D97-AF65-F5344CB8AC3E}">
        <p14:creationId xmlns:p14="http://schemas.microsoft.com/office/powerpoint/2010/main" val="2120765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73F4C-6770-DD4C-B81A-BC23204DF788}"/>
              </a:ext>
            </a:extLst>
          </p:cNvPr>
          <p:cNvSpPr txBox="1"/>
          <p:nvPr/>
        </p:nvSpPr>
        <p:spPr>
          <a:xfrm>
            <a:off x="417444" y="1659834"/>
            <a:ext cx="116717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go to a 5% threshold from an arbitrary price vector: Avg. 11.85 iterations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go to a 3% threshold from an arbitrary price vector: Avg. 19.2 iterations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go from a 5% threshold from previous experiment’s price vector, </a:t>
            </a:r>
          </a:p>
          <a:p>
            <a:r>
              <a:rPr lang="en-US" sz="2400" dirty="0"/>
              <a:t>    accounting for technology changes and consumer preferences’ changes:</a:t>
            </a:r>
          </a:p>
          <a:p>
            <a:r>
              <a:rPr lang="en-US" sz="2400" dirty="0"/>
              <a:t>    Avg. 6.5 iterations, avg. GDP percentage increase of 2.446%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Increasing returns to scale: Avg. 6.25 iterations, avg. GDP percentage </a:t>
            </a:r>
          </a:p>
          <a:p>
            <a:r>
              <a:rPr lang="en-US" sz="2400" dirty="0"/>
              <a:t>    increase of 1.859%</a:t>
            </a:r>
          </a:p>
        </p:txBody>
      </p:sp>
    </p:spTree>
    <p:extLst>
      <p:ext uri="{BB962C8B-B14F-4D97-AF65-F5344CB8AC3E}">
        <p14:creationId xmlns:p14="http://schemas.microsoft.com/office/powerpoint/2010/main" val="3985286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pequod-clj</a:t>
            </a:r>
            <a:endParaRPr lang="en-US" sz="40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8E5A99E-A545-8044-9F01-428144A9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45" y="1524000"/>
            <a:ext cx="2921283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2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 err="1">
                <a:latin typeface="+mn-lt"/>
              </a:rPr>
              <a:t>OutlinE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A Clojure story</a:t>
            </a:r>
          </a:p>
          <a:p>
            <a:pPr marL="457200" indent="-457200">
              <a:buAutoNum type="arabicPeriod"/>
            </a:pPr>
            <a:r>
              <a:rPr lang="en-US" sz="2800" dirty="0"/>
              <a:t>Economies and problems</a:t>
            </a:r>
          </a:p>
          <a:p>
            <a:pPr marL="457200" indent="-457200">
              <a:buAutoNum type="arabicPeriod"/>
            </a:pPr>
            <a:r>
              <a:rPr lang="en-US" sz="2800" dirty="0"/>
              <a:t>A “third way”</a:t>
            </a:r>
          </a:p>
          <a:p>
            <a:pPr marL="457200" indent="-457200">
              <a:buAutoNum type="arabicPeriod"/>
            </a:pPr>
            <a:r>
              <a:rPr lang="en-US" sz="2800" dirty="0"/>
              <a:t>Algorithm and code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pequod-cljs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pequod-clj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44654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6974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4556792" y="2459504"/>
            <a:ext cx="15504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830267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767AD05-A37C-BF45-8C0C-5CDAAF59C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90733" y="3514678"/>
            <a:ext cx="3631416" cy="27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77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4556792" y="2459504"/>
            <a:ext cx="22172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795473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4556792" y="2459504"/>
            <a:ext cx="29193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New projects</a:t>
            </a:r>
          </a:p>
        </p:txBody>
      </p:sp>
    </p:spTree>
    <p:extLst>
      <p:ext uri="{BB962C8B-B14F-4D97-AF65-F5344CB8AC3E}">
        <p14:creationId xmlns:p14="http://schemas.microsoft.com/office/powerpoint/2010/main" val="2140322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4556792" y="2459504"/>
            <a:ext cx="29193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New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Future / past</a:t>
            </a:r>
          </a:p>
        </p:txBody>
      </p:sp>
    </p:spTree>
    <p:extLst>
      <p:ext uri="{BB962C8B-B14F-4D97-AF65-F5344CB8AC3E}">
        <p14:creationId xmlns:p14="http://schemas.microsoft.com/office/powerpoint/2010/main" val="2496825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3244827" y="1724008"/>
            <a:ext cx="6505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Code:</a:t>
            </a:r>
          </a:p>
        </p:txBody>
      </p:sp>
    </p:spTree>
    <p:extLst>
      <p:ext uri="{BB962C8B-B14F-4D97-AF65-F5344CB8AC3E}">
        <p14:creationId xmlns:p14="http://schemas.microsoft.com/office/powerpoint/2010/main" val="351228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3244827" y="1724008"/>
            <a:ext cx="650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Code: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automated tests</a:t>
            </a:r>
          </a:p>
        </p:txBody>
      </p:sp>
    </p:spTree>
    <p:extLst>
      <p:ext uri="{BB962C8B-B14F-4D97-AF65-F5344CB8AC3E}">
        <p14:creationId xmlns:p14="http://schemas.microsoft.com/office/powerpoint/2010/main" val="3742099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3244827" y="1724008"/>
            <a:ext cx="6505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Code: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automated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code 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70533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3244827" y="1724008"/>
            <a:ext cx="6505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Code: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automated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code consolidation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“</a:t>
            </a:r>
            <a:r>
              <a:rPr lang="en-US" sz="3000" dirty="0" err="1"/>
              <a:t>Clojurey</a:t>
            </a:r>
            <a:r>
              <a:rPr lang="en-US" sz="3000" dirty="0"/>
              <a:t>” code</a:t>
            </a:r>
          </a:p>
        </p:txBody>
      </p:sp>
    </p:spTree>
    <p:extLst>
      <p:ext uri="{BB962C8B-B14F-4D97-AF65-F5344CB8AC3E}">
        <p14:creationId xmlns:p14="http://schemas.microsoft.com/office/powerpoint/2010/main" val="254632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3244827" y="1724008"/>
            <a:ext cx="65054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Code: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automated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code consolidation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“</a:t>
            </a:r>
            <a:r>
              <a:rPr lang="en-US" sz="3000" dirty="0" err="1"/>
              <a:t>Clojurey</a:t>
            </a:r>
            <a:r>
              <a:rPr lang="en-US" sz="3000" dirty="0"/>
              <a:t>”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No atoms</a:t>
            </a:r>
          </a:p>
        </p:txBody>
      </p:sp>
    </p:spTree>
    <p:extLst>
      <p:ext uri="{BB962C8B-B14F-4D97-AF65-F5344CB8AC3E}">
        <p14:creationId xmlns:p14="http://schemas.microsoft.com/office/powerpoint/2010/main" val="549934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3244827" y="1724008"/>
            <a:ext cx="65054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Code: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automated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code consolidation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“</a:t>
            </a:r>
            <a:r>
              <a:rPr lang="en-US" sz="3000" dirty="0" err="1"/>
              <a:t>Clojurey</a:t>
            </a:r>
            <a:r>
              <a:rPr lang="en-US" sz="3000" dirty="0"/>
              <a:t>”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No atoms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Research kit?</a:t>
            </a:r>
          </a:p>
        </p:txBody>
      </p:sp>
    </p:spTree>
    <p:extLst>
      <p:ext uri="{BB962C8B-B14F-4D97-AF65-F5344CB8AC3E}">
        <p14:creationId xmlns:p14="http://schemas.microsoft.com/office/powerpoint/2010/main" val="2449875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Research:</a:t>
            </a:r>
          </a:p>
        </p:txBody>
      </p:sp>
    </p:spTree>
    <p:extLst>
      <p:ext uri="{BB962C8B-B14F-4D97-AF65-F5344CB8AC3E}">
        <p14:creationId xmlns:p14="http://schemas.microsoft.com/office/powerpoint/2010/main" val="1549262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</p:spTree>
    <p:extLst>
      <p:ext uri="{BB962C8B-B14F-4D97-AF65-F5344CB8AC3E}">
        <p14:creationId xmlns:p14="http://schemas.microsoft.com/office/powerpoint/2010/main" val="73588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Research: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New functions besides Cobb Douglas</a:t>
            </a:r>
          </a:p>
        </p:txBody>
      </p:sp>
    </p:spTree>
    <p:extLst>
      <p:ext uri="{BB962C8B-B14F-4D97-AF65-F5344CB8AC3E}">
        <p14:creationId xmlns:p14="http://schemas.microsoft.com/office/powerpoint/2010/main" val="1979868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Research: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New functions besides Cobb Douglas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Search for improved price adjustment algorithms</a:t>
            </a:r>
          </a:p>
        </p:txBody>
      </p:sp>
    </p:spTree>
    <p:extLst>
      <p:ext uri="{BB962C8B-B14F-4D97-AF65-F5344CB8AC3E}">
        <p14:creationId xmlns:p14="http://schemas.microsoft.com/office/powerpoint/2010/main" val="172763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Research: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New functions besides Cobb Douglas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Search for improved price adjustment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robustness testing</a:t>
            </a:r>
          </a:p>
        </p:txBody>
      </p:sp>
    </p:spTree>
    <p:extLst>
      <p:ext uri="{BB962C8B-B14F-4D97-AF65-F5344CB8AC3E}">
        <p14:creationId xmlns:p14="http://schemas.microsoft.com/office/powerpoint/2010/main" val="157310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Research: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New functions besides Cobb Douglas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Search for improved price adjustment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robustness testing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Human intervention research</a:t>
            </a:r>
          </a:p>
        </p:txBody>
      </p:sp>
    </p:spTree>
    <p:extLst>
      <p:ext uri="{BB962C8B-B14F-4D97-AF65-F5344CB8AC3E}">
        <p14:creationId xmlns:p14="http://schemas.microsoft.com/office/powerpoint/2010/main" val="1478777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Research: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New functions besides Cobb Douglas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Search for improved price adjustment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robustness testing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Human intervention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Environment impacts (“pollutants”)</a:t>
            </a:r>
          </a:p>
        </p:txBody>
      </p:sp>
    </p:spTree>
    <p:extLst>
      <p:ext uri="{BB962C8B-B14F-4D97-AF65-F5344CB8AC3E}">
        <p14:creationId xmlns:p14="http://schemas.microsoft.com/office/powerpoint/2010/main" val="1890732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New projects:</a:t>
            </a:r>
          </a:p>
        </p:txBody>
      </p:sp>
    </p:spTree>
    <p:extLst>
      <p:ext uri="{BB962C8B-B14F-4D97-AF65-F5344CB8AC3E}">
        <p14:creationId xmlns:p14="http://schemas.microsoft.com/office/powerpoint/2010/main" val="2234830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New projects: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Educational tools</a:t>
            </a:r>
          </a:p>
        </p:txBody>
      </p:sp>
    </p:spTree>
    <p:extLst>
      <p:ext uri="{BB962C8B-B14F-4D97-AF65-F5344CB8AC3E}">
        <p14:creationId xmlns:p14="http://schemas.microsoft.com/office/powerpoint/2010/main" val="1620398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New projects: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Educational tools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Detailed simulations</a:t>
            </a:r>
          </a:p>
        </p:txBody>
      </p:sp>
    </p:spTree>
    <p:extLst>
      <p:ext uri="{BB962C8B-B14F-4D97-AF65-F5344CB8AC3E}">
        <p14:creationId xmlns:p14="http://schemas.microsoft.com/office/powerpoint/2010/main" val="3403895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New projects: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Educational tools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Detailed simulations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72840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New projects: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Educational tools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Detailed simulations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Games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Real life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23495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4" name="Picture 3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0235DA24-50D1-DC40-B6D3-61F27659B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8" r="23704"/>
          <a:stretch/>
        </p:blipFill>
        <p:spPr>
          <a:xfrm rot="5400000">
            <a:off x="3938767" y="1172515"/>
            <a:ext cx="4155440" cy="48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724008"/>
            <a:ext cx="9780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New projects: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Educational tools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Detailed simulations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Games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Real life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Application of these ideas for other uses</a:t>
            </a:r>
          </a:p>
        </p:txBody>
      </p:sp>
    </p:spTree>
    <p:extLst>
      <p:ext uri="{BB962C8B-B14F-4D97-AF65-F5344CB8AC3E}">
        <p14:creationId xmlns:p14="http://schemas.microsoft.com/office/powerpoint/2010/main" val="3564395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0688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077E51-4D64-AB48-B197-A07A13CE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63" y="2315818"/>
            <a:ext cx="2360674" cy="32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3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r>
              <a:rPr lang="en-US" sz="2200" dirty="0"/>
              <a:t>                                                Louis Pasteur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077E51-4D64-AB48-B197-A07A13CE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63" y="2315818"/>
            <a:ext cx="2360674" cy="32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99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Pasteurization (for wine) patented: 1865</a:t>
            </a:r>
          </a:p>
          <a:p>
            <a:r>
              <a:rPr lang="en-US" sz="2200" dirty="0"/>
              <a:t>                                       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077E51-4D64-AB48-B197-A07A13CE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94" y="2643810"/>
            <a:ext cx="2360674" cy="32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98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Pasteurization (for wine) patented: 1865</a:t>
            </a:r>
          </a:p>
          <a:p>
            <a:r>
              <a:rPr lang="en-US" sz="2200" dirty="0"/>
              <a:t>                                         Chicago mandates milk pasteurization:</a:t>
            </a:r>
            <a:endParaRPr lang="en-US" sz="3000" dirty="0"/>
          </a:p>
          <a:p>
            <a:endParaRPr lang="en-US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077E51-4D64-AB48-B197-A07A13CE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94" y="2643810"/>
            <a:ext cx="2360674" cy="32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29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Pasteurization (for wine) patented: 1865</a:t>
            </a:r>
          </a:p>
          <a:p>
            <a:r>
              <a:rPr lang="en-US" sz="2200" dirty="0"/>
              <a:t>                                         Chicago mandates milk pasteurization: 1909</a:t>
            </a:r>
          </a:p>
          <a:p>
            <a:r>
              <a:rPr lang="en-US" sz="2200" dirty="0"/>
              <a:t>                                         </a:t>
            </a:r>
            <a:endParaRPr lang="en-US" sz="3000" dirty="0"/>
          </a:p>
          <a:p>
            <a:endParaRPr lang="en-US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077E51-4D64-AB48-B197-A07A13CE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94" y="2643810"/>
            <a:ext cx="2360674" cy="32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9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Pasteurization (for wine) patented: 1865</a:t>
            </a:r>
          </a:p>
          <a:p>
            <a:r>
              <a:rPr lang="en-US" sz="2200" dirty="0"/>
              <a:t>                                         Chicago mandates milk pasteurization: 1909</a:t>
            </a:r>
          </a:p>
          <a:p>
            <a:r>
              <a:rPr lang="en-US" sz="2200" dirty="0"/>
              <a:t>                                         </a:t>
            </a:r>
          </a:p>
          <a:p>
            <a:r>
              <a:rPr lang="en-US" sz="2200" dirty="0"/>
              <a:t>                                         Consumers, producers said no</a:t>
            </a:r>
          </a:p>
          <a:p>
            <a:endParaRPr lang="en-US" sz="3000" dirty="0"/>
          </a:p>
          <a:p>
            <a:endParaRPr lang="en-US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077E51-4D64-AB48-B197-A07A13CE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94" y="2643810"/>
            <a:ext cx="2360674" cy="32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7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Pasteurization (for wine) patented: 1865</a:t>
            </a:r>
          </a:p>
          <a:p>
            <a:r>
              <a:rPr lang="en-US" sz="2200" dirty="0"/>
              <a:t>                                         Chicago mandates milk pasteurization: 1909</a:t>
            </a:r>
          </a:p>
          <a:p>
            <a:r>
              <a:rPr lang="en-US" sz="2200" dirty="0"/>
              <a:t>                                         </a:t>
            </a:r>
          </a:p>
          <a:p>
            <a:r>
              <a:rPr lang="en-US" sz="2200" dirty="0"/>
              <a:t>                                         Consumers, producers said no</a:t>
            </a:r>
          </a:p>
          <a:p>
            <a:endParaRPr lang="en-US" sz="3000" dirty="0"/>
          </a:p>
          <a:p>
            <a:r>
              <a:rPr lang="en-US" sz="2200" dirty="0"/>
              <a:t>                                         Nathan Strauss lost two sons, campaigned</a:t>
            </a:r>
          </a:p>
          <a:p>
            <a:endParaRPr lang="en-US" sz="3000" dirty="0"/>
          </a:p>
          <a:p>
            <a:endParaRPr lang="en-US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077E51-4D64-AB48-B197-A07A13CE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94" y="2643810"/>
            <a:ext cx="2360674" cy="32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Pasteurization (for wine) patented: 1865</a:t>
            </a:r>
          </a:p>
          <a:p>
            <a:r>
              <a:rPr lang="en-US" sz="2200" dirty="0"/>
              <a:t>                                         Chicago mandates milk pasteurization: 1909</a:t>
            </a:r>
          </a:p>
          <a:p>
            <a:r>
              <a:rPr lang="en-US" sz="2200" dirty="0"/>
              <a:t>                                         </a:t>
            </a:r>
          </a:p>
          <a:p>
            <a:r>
              <a:rPr lang="en-US" sz="2200" dirty="0"/>
              <a:t>                                         Consumers, producers said no</a:t>
            </a:r>
          </a:p>
          <a:p>
            <a:endParaRPr lang="en-US" sz="3000" dirty="0"/>
          </a:p>
          <a:p>
            <a:r>
              <a:rPr lang="en-US" sz="2200" dirty="0"/>
              <a:t>                                         Nathan Strauss lost two sons, campaigned</a:t>
            </a:r>
          </a:p>
          <a:p>
            <a:r>
              <a:rPr lang="en-US" sz="2200" dirty="0"/>
              <a:t>                                         Milk lab (1892), pasteurized milk for orphans</a:t>
            </a:r>
          </a:p>
          <a:p>
            <a:endParaRPr lang="en-US" sz="3000" dirty="0"/>
          </a:p>
          <a:p>
            <a:endParaRPr lang="en-US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077E51-4D64-AB48-B197-A07A13CE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94" y="2643810"/>
            <a:ext cx="2360674" cy="32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90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</p:spTree>
    <p:extLst>
      <p:ext uri="{BB962C8B-B14F-4D97-AF65-F5344CB8AC3E}">
        <p14:creationId xmlns:p14="http://schemas.microsoft.com/office/powerpoint/2010/main" val="3869376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1991, 2021</a:t>
            </a:r>
          </a:p>
          <a:p>
            <a:r>
              <a:rPr lang="en-US" sz="2200" dirty="0"/>
              <a:t>                                         </a:t>
            </a:r>
          </a:p>
          <a:p>
            <a:endParaRPr lang="en-US" sz="2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53F4B55-78EB-8D44-AA71-B1DB44EA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75" y="2713382"/>
            <a:ext cx="1903896" cy="28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1991, 2021</a:t>
            </a:r>
          </a:p>
          <a:p>
            <a:r>
              <a:rPr lang="en-US" sz="2200" dirty="0"/>
              <a:t>                                         Does it work?           </a:t>
            </a:r>
          </a:p>
          <a:p>
            <a:r>
              <a:rPr lang="en-US" sz="2200" dirty="0"/>
              <a:t>                                         </a:t>
            </a:r>
          </a:p>
          <a:p>
            <a:endParaRPr lang="en-US" sz="2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53F4B55-78EB-8D44-AA71-B1DB44EA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75" y="2713382"/>
            <a:ext cx="1903896" cy="28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883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1991, 2021</a:t>
            </a:r>
          </a:p>
          <a:p>
            <a:r>
              <a:rPr lang="en-US" sz="2200" dirty="0"/>
              <a:t>                                         Does it work?           </a:t>
            </a:r>
          </a:p>
          <a:p>
            <a:r>
              <a:rPr lang="en-US" sz="2200" dirty="0"/>
              <a:t>                                         Some evidentiary support                        </a:t>
            </a:r>
          </a:p>
          <a:p>
            <a:r>
              <a:rPr lang="en-US" sz="2200" dirty="0"/>
              <a:t>                                         </a:t>
            </a:r>
          </a:p>
          <a:p>
            <a:r>
              <a:rPr lang="en-US" sz="2200" dirty="0"/>
              <a:t>                                         </a:t>
            </a:r>
          </a:p>
          <a:p>
            <a:endParaRPr lang="en-US" sz="2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53F4B55-78EB-8D44-AA71-B1DB44EA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75" y="2713382"/>
            <a:ext cx="1903896" cy="28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034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1991, 2021</a:t>
            </a:r>
          </a:p>
          <a:p>
            <a:r>
              <a:rPr lang="en-US" sz="2200" dirty="0"/>
              <a:t>                                         Does it work?           </a:t>
            </a:r>
          </a:p>
          <a:p>
            <a:r>
              <a:rPr lang="en-US" sz="2200" dirty="0"/>
              <a:t>                                         Some evidentiary support                        </a:t>
            </a:r>
          </a:p>
          <a:p>
            <a:r>
              <a:rPr lang="en-US" sz="2200" dirty="0"/>
              <a:t>                                         Things take time (“incrementalism”)</a:t>
            </a:r>
          </a:p>
          <a:p>
            <a:r>
              <a:rPr lang="en-US" sz="2200" dirty="0"/>
              <a:t>                                         </a:t>
            </a:r>
          </a:p>
          <a:p>
            <a:r>
              <a:rPr lang="en-US" sz="2200" dirty="0"/>
              <a:t>                                         </a:t>
            </a:r>
          </a:p>
          <a:p>
            <a:endParaRPr lang="en-US" sz="2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53F4B55-78EB-8D44-AA71-B1DB44EA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75" y="2713382"/>
            <a:ext cx="1903896" cy="28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489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1991, 2021</a:t>
            </a:r>
          </a:p>
          <a:p>
            <a:r>
              <a:rPr lang="en-US" sz="2200" dirty="0"/>
              <a:t>                                         Does it work?           </a:t>
            </a:r>
          </a:p>
          <a:p>
            <a:r>
              <a:rPr lang="en-US" sz="2200" dirty="0"/>
              <a:t>                                         Some evidentiary support                        </a:t>
            </a:r>
          </a:p>
          <a:p>
            <a:r>
              <a:rPr lang="en-US" sz="2200" dirty="0"/>
              <a:t>                                         Things take time (“incrementalism”)</a:t>
            </a:r>
          </a:p>
          <a:p>
            <a:r>
              <a:rPr lang="en-US" sz="2200" dirty="0"/>
              <a:t>                                         Critical juncture theory</a:t>
            </a:r>
          </a:p>
          <a:p>
            <a:endParaRPr lang="en-US" sz="2200" dirty="0"/>
          </a:p>
          <a:p>
            <a:r>
              <a:rPr lang="en-US" sz="2200" dirty="0"/>
              <a:t>                                         </a:t>
            </a:r>
          </a:p>
          <a:p>
            <a:endParaRPr lang="en-US" sz="2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53F4B55-78EB-8D44-AA71-B1DB44EA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75" y="2713382"/>
            <a:ext cx="1903896" cy="28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8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1991, 2021</a:t>
            </a:r>
          </a:p>
          <a:p>
            <a:r>
              <a:rPr lang="en-US" sz="2200" dirty="0"/>
              <a:t>                                         Does it work?           </a:t>
            </a:r>
          </a:p>
          <a:p>
            <a:r>
              <a:rPr lang="en-US" sz="2200" dirty="0"/>
              <a:t>                                         Some evidentiary support                        </a:t>
            </a:r>
          </a:p>
          <a:p>
            <a:r>
              <a:rPr lang="en-US" sz="2200" dirty="0"/>
              <a:t>                                         Things take time (“incrementalism”)</a:t>
            </a:r>
          </a:p>
          <a:p>
            <a:r>
              <a:rPr lang="en-US" sz="2200" dirty="0"/>
              <a:t>                                         Critical juncture theory</a:t>
            </a:r>
          </a:p>
          <a:p>
            <a:r>
              <a:rPr lang="en-US" sz="2200" dirty="0"/>
              <a:t>                                         Berlin Wall, 1987</a:t>
            </a:r>
          </a:p>
          <a:p>
            <a:endParaRPr lang="en-US" sz="2200" dirty="0"/>
          </a:p>
          <a:p>
            <a:r>
              <a:rPr lang="en-US" sz="2200" dirty="0"/>
              <a:t>                                         </a:t>
            </a:r>
          </a:p>
          <a:p>
            <a:endParaRPr lang="en-US" sz="2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53F4B55-78EB-8D44-AA71-B1DB44EA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75" y="2713382"/>
            <a:ext cx="1903896" cy="28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46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38961-C152-A341-B570-ACDFC1301300}"/>
              </a:ext>
            </a:extLst>
          </p:cNvPr>
          <p:cNvSpPr txBox="1"/>
          <p:nvPr/>
        </p:nvSpPr>
        <p:spPr>
          <a:xfrm>
            <a:off x="1441174" y="1945607"/>
            <a:ext cx="97969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Future / past:</a:t>
            </a:r>
          </a:p>
          <a:p>
            <a:r>
              <a:rPr lang="en-US" sz="3000" dirty="0"/>
              <a:t>      </a:t>
            </a:r>
          </a:p>
          <a:p>
            <a:r>
              <a:rPr lang="en-US" sz="2200" dirty="0"/>
              <a:t>                                         1991, 2021</a:t>
            </a:r>
          </a:p>
          <a:p>
            <a:r>
              <a:rPr lang="en-US" sz="2200" dirty="0"/>
              <a:t>                                         Does it work?           </a:t>
            </a:r>
          </a:p>
          <a:p>
            <a:r>
              <a:rPr lang="en-US" sz="2200" dirty="0"/>
              <a:t>                                         Some evidentiary support                        </a:t>
            </a:r>
          </a:p>
          <a:p>
            <a:r>
              <a:rPr lang="en-US" sz="2200" dirty="0"/>
              <a:t>                                         Things take time (“incrementalism”)</a:t>
            </a:r>
          </a:p>
          <a:p>
            <a:r>
              <a:rPr lang="en-US" sz="2200" dirty="0"/>
              <a:t>                                         Critical juncture theory</a:t>
            </a:r>
          </a:p>
          <a:p>
            <a:r>
              <a:rPr lang="en-US" sz="2200" dirty="0"/>
              <a:t>                                         Berlin Wall, 1987</a:t>
            </a:r>
          </a:p>
          <a:p>
            <a:r>
              <a:rPr lang="en-US" sz="2200" dirty="0"/>
              <a:t>                                         November 9, 1989</a:t>
            </a:r>
          </a:p>
          <a:p>
            <a:endParaRPr lang="en-US" sz="2200" dirty="0"/>
          </a:p>
          <a:p>
            <a:r>
              <a:rPr lang="en-US" sz="2200" dirty="0"/>
              <a:t>                                         </a:t>
            </a:r>
          </a:p>
          <a:p>
            <a:endParaRPr lang="en-US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ACEF68-566A-6343-95A2-614337A75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37" y="2724085"/>
            <a:ext cx="3775197" cy="284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778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 err="1">
                <a:latin typeface="+mn-lt"/>
              </a:rPr>
              <a:t>OutlinE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A Clojure story</a:t>
            </a:r>
          </a:p>
          <a:p>
            <a:pPr marL="457200" indent="-457200">
              <a:buAutoNum type="arabicPeriod"/>
            </a:pPr>
            <a:r>
              <a:rPr lang="en-US" sz="2800" dirty="0"/>
              <a:t>Economies and problems</a:t>
            </a:r>
          </a:p>
          <a:p>
            <a:pPr marL="457200" indent="-457200">
              <a:buAutoNum type="arabicPeriod"/>
            </a:pPr>
            <a:r>
              <a:rPr lang="en-US" sz="2800" dirty="0"/>
              <a:t>A “third way”</a:t>
            </a:r>
          </a:p>
          <a:p>
            <a:pPr marL="457200" indent="-457200">
              <a:buAutoNum type="arabicPeriod"/>
            </a:pPr>
            <a:r>
              <a:rPr lang="en-US" sz="2800" dirty="0"/>
              <a:t>Algorithm and code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pequod-cljs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pequod-clj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448301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LINKS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msszczep</a:t>
            </a:r>
            <a:r>
              <a:rPr lang="en-US" sz="2800" dirty="0"/>
              <a:t>/</a:t>
            </a:r>
            <a:r>
              <a:rPr lang="en-US" sz="2800" dirty="0" err="1"/>
              <a:t>pequod-cljs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http://</a:t>
            </a:r>
            <a:r>
              <a:rPr lang="en-US" sz="2800" dirty="0" err="1"/>
              <a:t>www.szcz.org</a:t>
            </a:r>
            <a:r>
              <a:rPr lang="en-US" sz="2800" dirty="0"/>
              <a:t>/</a:t>
            </a:r>
            <a:r>
              <a:rPr lang="en-US" sz="2800" dirty="0" err="1"/>
              <a:t>depexperiments</a:t>
            </a:r>
            <a:r>
              <a:rPr lang="en-US" sz="2800" dirty="0"/>
              <a:t>/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msszczep</a:t>
            </a:r>
            <a:r>
              <a:rPr lang="en-US" sz="2800" dirty="0"/>
              <a:t>/pequod2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https://</a:t>
            </a:r>
            <a:r>
              <a:rPr lang="en-US" sz="2800" dirty="0" err="1"/>
              <a:t>participatoryeconomy.org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825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Summary of topics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Mathematics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Economics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Computer code (not Clojure)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</a:t>
            </a:r>
            <a:r>
              <a:rPr lang="en-US" sz="2800" baseline="30000" dirty="0"/>
              <a:t>th</a:t>
            </a:r>
            <a:r>
              <a:rPr lang="en-US" sz="2800" dirty="0"/>
              <a:t> century history of economies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History of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Clojure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Clojurescript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0058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 err="1">
                <a:latin typeface="+mn-lt"/>
              </a:rPr>
              <a:t>OutlinE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A Clojure story </a:t>
            </a:r>
          </a:p>
          <a:p>
            <a:pPr marL="457200" indent="-457200">
              <a:buAutoNum type="arabicPeriod"/>
            </a:pPr>
            <a:r>
              <a:rPr lang="en-US" sz="2800" dirty="0"/>
              <a:t>Economies and problems</a:t>
            </a:r>
          </a:p>
          <a:p>
            <a:pPr marL="457200" indent="-457200">
              <a:buAutoNum type="arabicPeriod"/>
            </a:pPr>
            <a:r>
              <a:rPr lang="en-US" sz="2800" dirty="0"/>
              <a:t>A “third way”</a:t>
            </a:r>
          </a:p>
          <a:p>
            <a:pPr marL="457200" indent="-457200">
              <a:buAutoNum type="arabicPeriod"/>
            </a:pPr>
            <a:r>
              <a:rPr lang="en-US" sz="2800" dirty="0"/>
              <a:t>Algorithm and code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pequod-cljs</a:t>
            </a:r>
            <a:r>
              <a:rPr lang="en-US" sz="2800" dirty="0"/>
              <a:t> 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7910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</p:spTree>
    <p:extLst>
      <p:ext uri="{BB962C8B-B14F-4D97-AF65-F5344CB8AC3E}">
        <p14:creationId xmlns:p14="http://schemas.microsoft.com/office/powerpoint/2010/main" val="4001086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FC3B950-3DEB-B24E-8228-02380ECA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26920"/>
            <a:ext cx="1905000" cy="252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B0095F-5931-2B4D-8283-00F98A329575}"/>
              </a:ext>
            </a:extLst>
          </p:cNvPr>
          <p:cNvSpPr txBox="1"/>
          <p:nvPr/>
        </p:nvSpPr>
        <p:spPr>
          <a:xfrm>
            <a:off x="5435402" y="494968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 </a:t>
            </a:r>
            <a:r>
              <a:rPr lang="en-US" dirty="0" err="1"/>
              <a:t>Erdős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17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FC3B950-3DEB-B24E-8228-02380ECA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845560"/>
            <a:ext cx="1905000" cy="252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194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FC3B950-3DEB-B24E-8228-02380ECA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845560"/>
            <a:ext cx="1905000" cy="252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498948D6-3F5A-204E-87E3-C7C5C375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1524000"/>
            <a:ext cx="3252493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92088B08-0D9F-124C-AE34-AAA328B2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94" y="1524000"/>
            <a:ext cx="2883664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080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FC3B950-3DEB-B24E-8228-02380ECA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845560"/>
            <a:ext cx="1905000" cy="252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498948D6-3F5A-204E-87E3-C7C5C375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1524000"/>
            <a:ext cx="3252493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524000"/>
            <a:ext cx="4185920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019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524000"/>
            <a:ext cx="4185920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47" y="1473834"/>
            <a:ext cx="4185920" cy="42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2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422"/>
              </p:ext>
            </p:extLst>
          </p:nvPr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520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861534"/>
              </p:ext>
            </p:extLst>
          </p:nvPr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357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529071"/>
              </p:ext>
            </p:extLst>
          </p:nvPr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279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 err="1">
                <a:latin typeface="+mn-lt"/>
              </a:rPr>
              <a:t>OutlinE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A Clojure story</a:t>
            </a:r>
          </a:p>
          <a:p>
            <a:pPr marL="457200" indent="-457200">
              <a:buAutoNum type="arabicPeriod"/>
            </a:pPr>
            <a:r>
              <a:rPr lang="en-US" sz="2800" dirty="0"/>
              <a:t>Economies and problems</a:t>
            </a:r>
          </a:p>
          <a:p>
            <a:pPr marL="457200" indent="-457200">
              <a:buAutoNum type="arabicPeriod"/>
            </a:pPr>
            <a:r>
              <a:rPr lang="en-US" sz="2800" dirty="0"/>
              <a:t>A “third way”</a:t>
            </a:r>
          </a:p>
          <a:p>
            <a:pPr marL="457200" indent="-457200">
              <a:buAutoNum type="arabicPeriod"/>
            </a:pPr>
            <a:r>
              <a:rPr lang="en-US" sz="2800" dirty="0"/>
              <a:t>Algorithm and code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pequod-cljs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pequod-clj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11299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/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887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951062"/>
              </p:ext>
            </p:extLst>
          </p:nvPr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3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84907"/>
              </p:ext>
            </p:extLst>
          </p:nvPr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259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617925"/>
              </p:ext>
            </p:extLst>
          </p:nvPr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218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535137"/>
              </p:ext>
            </p:extLst>
          </p:nvPr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751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41664"/>
              </p:ext>
            </p:extLst>
          </p:nvPr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546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817970"/>
              </p:ext>
            </p:extLst>
          </p:nvPr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Contribution of human capital to output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395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212056"/>
              </p:ext>
            </p:extLst>
          </p:nvPr>
        </p:nvGraphicFramePr>
        <p:xfrm>
          <a:off x="699048" y="1446833"/>
          <a:ext cx="10793895" cy="469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Contribution of human capital to output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Division of Labor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602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32538"/>
              </p:ext>
            </p:extLst>
          </p:nvPr>
        </p:nvGraphicFramePr>
        <p:xfrm>
          <a:off x="699048" y="1446833"/>
          <a:ext cx="10793895" cy="4851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Contribution of human capital to output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Division of Labor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Hierarchial</a:t>
                      </a: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814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524000"/>
            <a:ext cx="4185920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498B6-A4A5-2649-AE8B-A36121BFD06D}"/>
              </a:ext>
            </a:extLst>
          </p:cNvPr>
          <p:cNvSpPr txBox="1"/>
          <p:nvPr/>
        </p:nvSpPr>
        <p:spPr>
          <a:xfrm>
            <a:off x="1046480" y="1524000"/>
            <a:ext cx="5344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Dictatorial dynamic</a:t>
            </a:r>
          </a:p>
        </p:txBody>
      </p:sp>
    </p:spTree>
    <p:extLst>
      <p:ext uri="{BB962C8B-B14F-4D97-AF65-F5344CB8AC3E}">
        <p14:creationId xmlns:p14="http://schemas.microsoft.com/office/powerpoint/2010/main" val="3862801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 err="1">
                <a:latin typeface="+mn-lt"/>
              </a:rPr>
              <a:t>OutlinE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A Clojure story </a:t>
            </a:r>
          </a:p>
          <a:p>
            <a:pPr marL="457200" indent="-457200">
              <a:buAutoNum type="arabicPeriod"/>
            </a:pPr>
            <a:r>
              <a:rPr lang="en-US" sz="2800" dirty="0"/>
              <a:t>Economies and problems</a:t>
            </a:r>
          </a:p>
          <a:p>
            <a:pPr marL="457200" indent="-457200">
              <a:buAutoNum type="arabicPeriod"/>
            </a:pPr>
            <a:r>
              <a:rPr lang="en-US" sz="2800" dirty="0"/>
              <a:t>A “third way”</a:t>
            </a:r>
          </a:p>
          <a:p>
            <a:pPr marL="457200" indent="-457200">
              <a:buAutoNum type="arabicPeriod"/>
            </a:pPr>
            <a:r>
              <a:rPr lang="en-US" sz="2800" dirty="0"/>
              <a:t>Algorithm and code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pequod-cljs</a:t>
            </a:r>
            <a:r>
              <a:rPr lang="en-US" sz="2800" dirty="0"/>
              <a:t> 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Future directions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73CD2B7-A228-5842-A46B-B03A67A1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34" y="1664253"/>
            <a:ext cx="503583" cy="50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B8BC413-05F8-9A4D-9F02-5DF4257EC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1" y="3625022"/>
            <a:ext cx="503583" cy="50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D4E60F5-CBA8-E447-B569-8BBF3F99D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0" y="4128605"/>
            <a:ext cx="503583" cy="50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324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524000"/>
            <a:ext cx="4185920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498B6-A4A5-2649-AE8B-A36121BFD06D}"/>
              </a:ext>
            </a:extLst>
          </p:cNvPr>
          <p:cNvSpPr txBox="1"/>
          <p:nvPr/>
        </p:nvSpPr>
        <p:spPr>
          <a:xfrm>
            <a:off x="1046480" y="1524000"/>
            <a:ext cx="5344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Dictatorial dynamic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Monopoly of information by conceptual workers</a:t>
            </a:r>
          </a:p>
        </p:txBody>
      </p:sp>
    </p:spTree>
    <p:extLst>
      <p:ext uri="{BB962C8B-B14F-4D97-AF65-F5344CB8AC3E}">
        <p14:creationId xmlns:p14="http://schemas.microsoft.com/office/powerpoint/2010/main" val="2782316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524000"/>
            <a:ext cx="4185920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498B6-A4A5-2649-AE8B-A36121BFD06D}"/>
              </a:ext>
            </a:extLst>
          </p:cNvPr>
          <p:cNvSpPr txBox="1"/>
          <p:nvPr/>
        </p:nvSpPr>
        <p:spPr>
          <a:xfrm>
            <a:off x="1046480" y="1524000"/>
            <a:ext cx="5344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Dictatorial dynamic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Monopoly of information by conceptual workers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Inefficient for addressing human outcomes</a:t>
            </a:r>
          </a:p>
        </p:txBody>
      </p:sp>
    </p:spTree>
    <p:extLst>
      <p:ext uri="{BB962C8B-B14F-4D97-AF65-F5344CB8AC3E}">
        <p14:creationId xmlns:p14="http://schemas.microsoft.com/office/powerpoint/2010/main" val="4266968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524000"/>
            <a:ext cx="4185920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498B6-A4A5-2649-AE8B-A36121BFD06D}"/>
              </a:ext>
            </a:extLst>
          </p:cNvPr>
          <p:cNvSpPr txBox="1"/>
          <p:nvPr/>
        </p:nvSpPr>
        <p:spPr>
          <a:xfrm>
            <a:off x="1046480" y="1524000"/>
            <a:ext cx="53441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Dictatorial dynamic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Monopoly of information by conceptual workers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Inefficient for addressing human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Obstructs self-management</a:t>
            </a:r>
          </a:p>
        </p:txBody>
      </p:sp>
    </p:spTree>
    <p:extLst>
      <p:ext uri="{BB962C8B-B14F-4D97-AF65-F5344CB8AC3E}">
        <p14:creationId xmlns:p14="http://schemas.microsoft.com/office/powerpoint/2010/main" val="2720113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524000"/>
            <a:ext cx="4185920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498B6-A4A5-2649-AE8B-A36121BFD06D}"/>
              </a:ext>
            </a:extLst>
          </p:cNvPr>
          <p:cNvSpPr txBox="1"/>
          <p:nvPr/>
        </p:nvSpPr>
        <p:spPr>
          <a:xfrm>
            <a:off x="1046480" y="1524000"/>
            <a:ext cx="53441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Dictatorial dynamic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Monopoly of information by conceptual workers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Inefficient for addressing human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Obstructs self-management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“Impossible to calculate”</a:t>
            </a:r>
          </a:p>
        </p:txBody>
      </p:sp>
    </p:spTree>
    <p:extLst>
      <p:ext uri="{BB962C8B-B14F-4D97-AF65-F5344CB8AC3E}">
        <p14:creationId xmlns:p14="http://schemas.microsoft.com/office/powerpoint/2010/main" val="140818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524000"/>
            <a:ext cx="4185920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47" y="1473834"/>
            <a:ext cx="4185920" cy="42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40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47" y="1473834"/>
            <a:ext cx="4185920" cy="42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F228A-4A3C-A042-8009-523E4BE68025}"/>
              </a:ext>
            </a:extLst>
          </p:cNvPr>
          <p:cNvSpPr txBox="1"/>
          <p:nvPr/>
        </p:nvSpPr>
        <p:spPr>
          <a:xfrm>
            <a:off x="5478007" y="14738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Antagonistic roles</a:t>
            </a:r>
          </a:p>
        </p:txBody>
      </p:sp>
    </p:spTree>
    <p:extLst>
      <p:ext uri="{BB962C8B-B14F-4D97-AF65-F5344CB8AC3E}">
        <p14:creationId xmlns:p14="http://schemas.microsoft.com/office/powerpoint/2010/main" val="1037266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47" y="1473834"/>
            <a:ext cx="4185920" cy="42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F228A-4A3C-A042-8009-523E4BE68025}"/>
              </a:ext>
            </a:extLst>
          </p:cNvPr>
          <p:cNvSpPr txBox="1"/>
          <p:nvPr/>
        </p:nvSpPr>
        <p:spPr>
          <a:xfrm>
            <a:off x="5478007" y="1473834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Antagonistic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Workplace hierarchy</a:t>
            </a:r>
          </a:p>
        </p:txBody>
      </p:sp>
    </p:spTree>
    <p:extLst>
      <p:ext uri="{BB962C8B-B14F-4D97-AF65-F5344CB8AC3E}">
        <p14:creationId xmlns:p14="http://schemas.microsoft.com/office/powerpoint/2010/main" val="1618531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47" y="1473834"/>
            <a:ext cx="4185920" cy="42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F228A-4A3C-A042-8009-523E4BE68025}"/>
              </a:ext>
            </a:extLst>
          </p:cNvPr>
          <p:cNvSpPr txBox="1"/>
          <p:nvPr/>
        </p:nvSpPr>
        <p:spPr>
          <a:xfrm>
            <a:off x="5478007" y="1473834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Antagonistic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Workplace hierarchy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 collective consumption</a:t>
            </a:r>
          </a:p>
        </p:txBody>
      </p:sp>
    </p:spTree>
    <p:extLst>
      <p:ext uri="{BB962C8B-B14F-4D97-AF65-F5344CB8AC3E}">
        <p14:creationId xmlns:p14="http://schemas.microsoft.com/office/powerpoint/2010/main" val="3560913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47" y="1473834"/>
            <a:ext cx="4185920" cy="42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F228A-4A3C-A042-8009-523E4BE68025}"/>
              </a:ext>
            </a:extLst>
          </p:cNvPr>
          <p:cNvSpPr txBox="1"/>
          <p:nvPr/>
        </p:nvSpPr>
        <p:spPr>
          <a:xfrm>
            <a:off x="5478007" y="1473834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Antagonistic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Workplace hierarchy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 collective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Pervasive externalities</a:t>
            </a:r>
          </a:p>
        </p:txBody>
      </p:sp>
    </p:spTree>
    <p:extLst>
      <p:ext uri="{BB962C8B-B14F-4D97-AF65-F5344CB8AC3E}">
        <p14:creationId xmlns:p14="http://schemas.microsoft.com/office/powerpoint/2010/main" val="184445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47" y="1473834"/>
            <a:ext cx="4185920" cy="42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F228A-4A3C-A042-8009-523E4BE68025}"/>
              </a:ext>
            </a:extLst>
          </p:cNvPr>
          <p:cNvSpPr txBox="1"/>
          <p:nvPr/>
        </p:nvSpPr>
        <p:spPr>
          <a:xfrm>
            <a:off x="5478007" y="1473834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Antagonistic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Workplace hierarchy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 collective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Pervasive externalities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Inefficient</a:t>
            </a:r>
          </a:p>
        </p:txBody>
      </p:sp>
    </p:spTree>
    <p:extLst>
      <p:ext uri="{BB962C8B-B14F-4D97-AF65-F5344CB8AC3E}">
        <p14:creationId xmlns:p14="http://schemas.microsoft.com/office/powerpoint/2010/main" val="2699165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</p:spTree>
    <p:extLst>
      <p:ext uri="{BB962C8B-B14F-4D97-AF65-F5344CB8AC3E}">
        <p14:creationId xmlns:p14="http://schemas.microsoft.com/office/powerpoint/2010/main" val="260963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524000"/>
            <a:ext cx="4185920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47" y="1473834"/>
            <a:ext cx="4185920" cy="42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76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524000"/>
            <a:ext cx="4185920" cy="41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47" y="1473834"/>
            <a:ext cx="4185920" cy="42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2E9789-035E-E442-86FE-5B1BF3CD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24" y="2137838"/>
            <a:ext cx="2569952" cy="40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958D57-0AFB-DD4D-A09C-451D8D7CD958}"/>
              </a:ext>
            </a:extLst>
          </p:cNvPr>
          <p:cNvSpPr txBox="1"/>
          <p:nvPr/>
        </p:nvSpPr>
        <p:spPr>
          <a:xfrm>
            <a:off x="5359090" y="6289653"/>
            <a:ext cx="147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Alec </a:t>
            </a:r>
            <a:r>
              <a:rPr lang="en-US" dirty="0" err="1"/>
              <a:t>Nove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96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2E9789-035E-E442-86FE-5B1BF3CD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8" y="1524000"/>
            <a:ext cx="2760451" cy="42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73E80E-F96E-1149-A51B-C8C86878BC35}"/>
              </a:ext>
            </a:extLst>
          </p:cNvPr>
          <p:cNvSpPr txBox="1"/>
          <p:nvPr/>
        </p:nvSpPr>
        <p:spPr>
          <a:xfrm>
            <a:off x="3828553" y="1524000"/>
            <a:ext cx="7071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“In a complex industrial economy, the interrelation between its parts can be based in principle either on freely chosen negotiated contracts [i.e., markets], or on a system of binding instructions from planning offices [i.e., central planning]. </a:t>
            </a:r>
            <a:r>
              <a:rPr lang="en-US" sz="2800" i="1" dirty="0"/>
              <a:t>There is no third way</a:t>
            </a:r>
            <a:r>
              <a:rPr lang="en-US" sz="2800" dirty="0"/>
              <a:t>.” – Alec </a:t>
            </a:r>
            <a:r>
              <a:rPr lang="en-US" sz="2800" dirty="0" err="1"/>
              <a:t>Nove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0121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Economies and problems</a:t>
            </a:r>
          </a:p>
        </p:txBody>
      </p:sp>
    </p:spTree>
    <p:extLst>
      <p:ext uri="{BB962C8B-B14F-4D97-AF65-F5344CB8AC3E}">
        <p14:creationId xmlns:p14="http://schemas.microsoft.com/office/powerpoint/2010/main" val="232207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 err="1">
                <a:latin typeface="+mn-lt"/>
              </a:rPr>
              <a:t>OutlinE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A Clojure story</a:t>
            </a:r>
          </a:p>
          <a:p>
            <a:pPr marL="457200" indent="-457200">
              <a:buAutoNum type="arabicPeriod"/>
            </a:pPr>
            <a:r>
              <a:rPr lang="en-US" sz="2800" dirty="0"/>
              <a:t>Economies and problems</a:t>
            </a:r>
          </a:p>
          <a:p>
            <a:pPr marL="457200" indent="-457200">
              <a:buAutoNum type="arabicPeriod"/>
            </a:pPr>
            <a:r>
              <a:rPr lang="en-US" sz="2800" dirty="0"/>
              <a:t>A “third way”</a:t>
            </a:r>
          </a:p>
          <a:p>
            <a:pPr marL="457200" indent="-457200">
              <a:buAutoNum type="arabicPeriod"/>
            </a:pPr>
            <a:r>
              <a:rPr lang="en-US" sz="2800" dirty="0"/>
              <a:t>Algorithm and code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pequod-cljs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pequod-clj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348693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</p:spTree>
    <p:extLst>
      <p:ext uri="{BB962C8B-B14F-4D97-AF65-F5344CB8AC3E}">
        <p14:creationId xmlns:p14="http://schemas.microsoft.com/office/powerpoint/2010/main" val="300046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599409-63E6-1B45-83A9-2B9A68397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06" y="1524000"/>
            <a:ext cx="2723562" cy="27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55DBFFE-4F3D-2942-B5CA-AD3E6356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38" y="1523999"/>
            <a:ext cx="3631416" cy="27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DE8305-7E6D-0647-9B82-FFDB23C5895C}"/>
              </a:ext>
            </a:extLst>
          </p:cNvPr>
          <p:cNvSpPr txBox="1"/>
          <p:nvPr/>
        </p:nvSpPr>
        <p:spPr>
          <a:xfrm>
            <a:off x="1262270" y="1523998"/>
            <a:ext cx="3631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</a:t>
            </a:r>
          </a:p>
          <a:p>
            <a:r>
              <a:rPr lang="en-US" dirty="0"/>
              <a:t>             Robin </a:t>
            </a:r>
            <a:r>
              <a:rPr lang="en-US" dirty="0" err="1"/>
              <a:t>Hahnel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0141E-706E-4840-B546-44AA7346B0DD}"/>
              </a:ext>
            </a:extLst>
          </p:cNvPr>
          <p:cNvSpPr txBox="1"/>
          <p:nvPr/>
        </p:nvSpPr>
        <p:spPr>
          <a:xfrm>
            <a:off x="6301409" y="1514058"/>
            <a:ext cx="4598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Michael Albert</a:t>
            </a:r>
          </a:p>
        </p:txBody>
      </p:sp>
    </p:spTree>
    <p:extLst>
      <p:ext uri="{BB962C8B-B14F-4D97-AF65-F5344CB8AC3E}">
        <p14:creationId xmlns:p14="http://schemas.microsoft.com/office/powerpoint/2010/main" val="390891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A11C34-79EE-2F4B-9BF7-19473660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31" y="1524000"/>
            <a:ext cx="2729948" cy="40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6E82B9F-143D-4148-9DF2-E9A0B5BB3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65" y="1524000"/>
            <a:ext cx="3008690" cy="40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14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7B414-2BAD-C742-875A-B05EA20ABDB1}"/>
              </a:ext>
            </a:extLst>
          </p:cNvPr>
          <p:cNvSpPr txBox="1"/>
          <p:nvPr/>
        </p:nvSpPr>
        <p:spPr>
          <a:xfrm>
            <a:off x="2983396" y="2047018"/>
            <a:ext cx="60661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Democratic Planning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744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7B414-2BAD-C742-875A-B05EA20ABDB1}"/>
              </a:ext>
            </a:extLst>
          </p:cNvPr>
          <p:cNvSpPr txBox="1"/>
          <p:nvPr/>
        </p:nvSpPr>
        <p:spPr>
          <a:xfrm>
            <a:off x="2983396" y="2047018"/>
            <a:ext cx="60661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Democratic Planning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Participatory Economics 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818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4" name="Picture 3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0235DA24-50D1-DC40-B6D3-61F27659B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8" r="23704"/>
          <a:stretch/>
        </p:blipFill>
        <p:spPr>
          <a:xfrm rot="5400000">
            <a:off x="909181" y="1304430"/>
            <a:ext cx="2595880" cy="30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8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7B414-2BAD-C742-875A-B05EA20ABDB1}"/>
              </a:ext>
            </a:extLst>
          </p:cNvPr>
          <p:cNvSpPr txBox="1"/>
          <p:nvPr/>
        </p:nvSpPr>
        <p:spPr>
          <a:xfrm>
            <a:off x="2983396" y="2047018"/>
            <a:ext cx="60661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Democratic Planning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Participatory Economics 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Participatory Economy</a:t>
            </a:r>
          </a:p>
        </p:txBody>
      </p:sp>
    </p:spTree>
    <p:extLst>
      <p:ext uri="{BB962C8B-B14F-4D97-AF65-F5344CB8AC3E}">
        <p14:creationId xmlns:p14="http://schemas.microsoft.com/office/powerpoint/2010/main" val="4273831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3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89" y="1605690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/>
        </p:nvGraphicFramePr>
        <p:xfrm>
          <a:off x="699048" y="1446833"/>
          <a:ext cx="10793895" cy="4851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280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3751493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3822122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6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Contribution of human capital to output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Division of Labor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Hierarchial</a:t>
                      </a: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768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  <a:p>
            <a:pPr algn="ctr"/>
            <a:endParaRPr lang="en-US" sz="4000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09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72" y="1606586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328591"/>
              </p:ext>
            </p:extLst>
          </p:nvPr>
        </p:nvGraphicFramePr>
        <p:xfrm>
          <a:off x="619540" y="1524000"/>
          <a:ext cx="10793894" cy="4729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69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2770469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2868682239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Contribution of human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Division of Labor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28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  <a:p>
            <a:pPr algn="ctr"/>
            <a:endParaRPr lang="en-US" sz="4000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09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72" y="1606586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817056"/>
              </p:ext>
            </p:extLst>
          </p:nvPr>
        </p:nvGraphicFramePr>
        <p:xfrm>
          <a:off x="619540" y="1524000"/>
          <a:ext cx="10793894" cy="4729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69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2770469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2868682239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Participatory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Economy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Contribution of human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Division of Labor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032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  <a:p>
            <a:pPr algn="ctr"/>
            <a:endParaRPr lang="en-US" sz="4000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09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72" y="1606586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077550"/>
              </p:ext>
            </p:extLst>
          </p:nvPr>
        </p:nvGraphicFramePr>
        <p:xfrm>
          <a:off x="619540" y="1524000"/>
          <a:ext cx="10793894" cy="4729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69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2770469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2868682239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Participatory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Economy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Contribution of human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Division of Labor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Balanced jobs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580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  <a:p>
            <a:pPr algn="ctr"/>
            <a:endParaRPr lang="en-US" sz="4000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09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72" y="1606586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754808"/>
              </p:ext>
            </p:extLst>
          </p:nvPr>
        </p:nvGraphicFramePr>
        <p:xfrm>
          <a:off x="619540" y="1524000"/>
          <a:ext cx="10793894" cy="4729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69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2770469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2868682239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Participatory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Economy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Contribution of human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Effort and sacrifice in socially valued labor, tempered by need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Division of Labor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Balanced jobs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309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  <a:p>
            <a:pPr algn="ctr"/>
            <a:endParaRPr lang="en-US" sz="4000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09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72" y="1606586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797379"/>
              </p:ext>
            </p:extLst>
          </p:nvPr>
        </p:nvGraphicFramePr>
        <p:xfrm>
          <a:off x="619540" y="1524000"/>
          <a:ext cx="10793894" cy="4729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69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2770469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2868682239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Participatory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Economy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Worker and consumer councils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Contribution of human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Effort and sacrifice in socially valued labor, tempered by need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Division of Labor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Balanced jobs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973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  <a:p>
            <a:pPr algn="ctr"/>
            <a:endParaRPr lang="en-US" sz="4000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A0B70B8-7E05-2347-B77E-9B5C64F7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09" y="1606586"/>
            <a:ext cx="661642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CBD68D6-4A95-5947-AA25-18F0618B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72" y="1606586"/>
            <a:ext cx="653807" cy="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E95A161-AAB6-6E44-8C7F-7B32BFF2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768622"/>
              </p:ext>
            </p:extLst>
          </p:nvPr>
        </p:nvGraphicFramePr>
        <p:xfrm>
          <a:off x="619540" y="1524000"/>
          <a:ext cx="10793894" cy="4729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69">
                  <a:extLst>
                    <a:ext uri="{9D8B030D-6E8A-4147-A177-3AD203B41FA5}">
                      <a16:colId xmlns:a16="http://schemas.microsoft.com/office/drawing/2014/main" val="283598008"/>
                    </a:ext>
                  </a:extLst>
                </a:gridCol>
                <a:gridCol w="2770469">
                  <a:extLst>
                    <a:ext uri="{9D8B030D-6E8A-4147-A177-3AD203B41FA5}">
                      <a16:colId xmlns:a16="http://schemas.microsoft.com/office/drawing/2014/main" val="2156235337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4067485092"/>
                    </a:ext>
                  </a:extLst>
                </a:gridCol>
                <a:gridCol w="2822628">
                  <a:extLst>
                    <a:ext uri="{9D8B030D-6E8A-4147-A177-3AD203B41FA5}">
                      <a16:colId xmlns:a16="http://schemas.microsoft.com/office/drawing/2014/main" val="2868682239"/>
                    </a:ext>
                  </a:extLst>
                </a:gridCol>
              </a:tblGrid>
              <a:tr h="9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Participatory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Economy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70382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Allocation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Markets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Command/central planning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Participatory planning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94760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“Sovereign”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Limited-liability corporation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Command-planning authority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Worker and consumer councils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89784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aseline="0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Market power and contribution of human and physical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Contribution of human capital to output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Effort and sacrifice in socially valued labor, tempered by need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22085"/>
                  </a:ext>
                </a:extLst>
              </a:tr>
              <a:tr h="937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Division of Labor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Hierarchical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Balanced jobs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001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BF195-D523-AE43-A888-2FCE9AC8CF6C}"/>
              </a:ext>
            </a:extLst>
          </p:cNvPr>
          <p:cNvSpPr txBox="1"/>
          <p:nvPr/>
        </p:nvSpPr>
        <p:spPr>
          <a:xfrm>
            <a:off x="1888435" y="1769165"/>
            <a:ext cx="8587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Participatory planning: Non-market, non-command planning allocation system used in a participatory economy</a:t>
            </a:r>
          </a:p>
        </p:txBody>
      </p:sp>
    </p:spTree>
    <p:extLst>
      <p:ext uri="{BB962C8B-B14F-4D97-AF65-F5344CB8AC3E}">
        <p14:creationId xmlns:p14="http://schemas.microsoft.com/office/powerpoint/2010/main" val="149909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BF195-D523-AE43-A888-2FCE9AC8CF6C}"/>
              </a:ext>
            </a:extLst>
          </p:cNvPr>
          <p:cNvSpPr txBox="1"/>
          <p:nvPr/>
        </p:nvSpPr>
        <p:spPr>
          <a:xfrm>
            <a:off x="1888435" y="1769165"/>
            <a:ext cx="85874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Participatory planning: Non-market, non-command planning allocation system used in a participatory economy</a:t>
            </a:r>
          </a:p>
          <a:p>
            <a:endParaRPr lang="en-US" sz="3000" dirty="0"/>
          </a:p>
          <a:p>
            <a:r>
              <a:rPr lang="en-US" sz="3000" dirty="0"/>
              <a:t>Brief description: Councils propose plans, then revise those plans in a series of iterations, until excess demand is eliminated.</a:t>
            </a:r>
          </a:p>
        </p:txBody>
      </p:sp>
    </p:spTree>
    <p:extLst>
      <p:ext uri="{BB962C8B-B14F-4D97-AF65-F5344CB8AC3E}">
        <p14:creationId xmlns:p14="http://schemas.microsoft.com/office/powerpoint/2010/main" val="2204504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4" name="Picture 3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0235DA24-50D1-DC40-B6D3-61F27659B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8" r="23704"/>
          <a:stretch/>
        </p:blipFill>
        <p:spPr>
          <a:xfrm rot="5400000">
            <a:off x="909181" y="1304430"/>
            <a:ext cx="2595880" cy="303502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24031D1-1D3A-D645-9F2E-E031E6B5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78" y="1524001"/>
            <a:ext cx="4152809" cy="25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51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Participants</a:t>
            </a:r>
          </a:p>
        </p:txBody>
      </p:sp>
    </p:spTree>
    <p:extLst>
      <p:ext uri="{BB962C8B-B14F-4D97-AF65-F5344CB8AC3E}">
        <p14:creationId xmlns:p14="http://schemas.microsoft.com/office/powerpoint/2010/main" val="670429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Participants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Workers councils and federations</a:t>
            </a:r>
          </a:p>
        </p:txBody>
      </p:sp>
    </p:spTree>
    <p:extLst>
      <p:ext uri="{BB962C8B-B14F-4D97-AF65-F5344CB8AC3E}">
        <p14:creationId xmlns:p14="http://schemas.microsoft.com/office/powerpoint/2010/main" val="2968546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Participants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Workers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and federations</a:t>
            </a:r>
          </a:p>
        </p:txBody>
      </p:sp>
    </p:spTree>
    <p:extLst>
      <p:ext uri="{BB962C8B-B14F-4D97-AF65-F5344CB8AC3E}">
        <p14:creationId xmlns:p14="http://schemas.microsoft.com/office/powerpoint/2010/main" val="3867563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Participants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Workers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Iteration Facilitation Board (IFB)</a:t>
            </a:r>
          </a:p>
        </p:txBody>
      </p:sp>
    </p:spTree>
    <p:extLst>
      <p:ext uri="{BB962C8B-B14F-4D97-AF65-F5344CB8AC3E}">
        <p14:creationId xmlns:p14="http://schemas.microsoft.com/office/powerpoint/2010/main" val="1368358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Participants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Workers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Iteration Facilitation Board (IFB)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Procedure</a:t>
            </a:r>
          </a:p>
        </p:txBody>
      </p:sp>
    </p:spTree>
    <p:extLst>
      <p:ext uri="{BB962C8B-B14F-4D97-AF65-F5344CB8AC3E}">
        <p14:creationId xmlns:p14="http://schemas.microsoft.com/office/powerpoint/2010/main" val="1666694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Participants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Workers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Iteration Facilitation Board (IFB)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Procedure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IFB announces “indicative prices” (best indicators of social and opportunity costs)</a:t>
            </a:r>
          </a:p>
        </p:txBody>
      </p:sp>
    </p:spTree>
    <p:extLst>
      <p:ext uri="{BB962C8B-B14F-4D97-AF65-F5344CB8AC3E}">
        <p14:creationId xmlns:p14="http://schemas.microsoft.com/office/powerpoint/2010/main" val="3308103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Participants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Workers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Iteration Facilitation Board (IFB)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Procedure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IFB announces “indicative prices” (best indicators of social and opportunity costs)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make consumption proposals</a:t>
            </a:r>
          </a:p>
        </p:txBody>
      </p:sp>
    </p:spTree>
    <p:extLst>
      <p:ext uri="{BB962C8B-B14F-4D97-AF65-F5344CB8AC3E}">
        <p14:creationId xmlns:p14="http://schemas.microsoft.com/office/powerpoint/2010/main" val="1117872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Participants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Workers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Iteration Facilitation Board (IFB)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Procedure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IFB announces “indicative prices” (best indicators of social and opportunity costs)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make consumption proposals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 councils make production proposals</a:t>
            </a:r>
          </a:p>
        </p:txBody>
      </p:sp>
    </p:spTree>
    <p:extLst>
      <p:ext uri="{BB962C8B-B14F-4D97-AF65-F5344CB8AC3E}">
        <p14:creationId xmlns:p14="http://schemas.microsoft.com/office/powerpoint/2010/main" val="41828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Participants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Workers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Iteration Facilitation Board (IFB)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Procedure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IFB announces “indicative prices” (best indicators of social and opportunity costs)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make consumption proposals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 councils make production proposals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IFB adjusts prices based on demands and supplies</a:t>
            </a:r>
          </a:p>
        </p:txBody>
      </p:sp>
    </p:spTree>
    <p:extLst>
      <p:ext uri="{BB962C8B-B14F-4D97-AF65-F5344CB8AC3E}">
        <p14:creationId xmlns:p14="http://schemas.microsoft.com/office/powerpoint/2010/main" val="711964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Participants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Workers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and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Iteration Facilitation Board (IFB)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Participatory Planning: Procedure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IFB announces “indicative prices” (best indicators of social and opportunity costs)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Consumer councils make consumption proposals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Worker councils make production proposals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IFB adjusts prices based on demands and supplies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Repeat until there’s no excess demand</a:t>
            </a:r>
          </a:p>
        </p:txBody>
      </p:sp>
    </p:spTree>
    <p:extLst>
      <p:ext uri="{BB962C8B-B14F-4D97-AF65-F5344CB8AC3E}">
        <p14:creationId xmlns:p14="http://schemas.microsoft.com/office/powerpoint/2010/main" val="70768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4" name="Picture 3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0235DA24-50D1-DC40-B6D3-61F27659B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8" r="23704"/>
          <a:stretch/>
        </p:blipFill>
        <p:spPr>
          <a:xfrm rot="5400000">
            <a:off x="909181" y="1304430"/>
            <a:ext cx="2595880" cy="303502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24031D1-1D3A-D645-9F2E-E031E6B5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78" y="1524001"/>
            <a:ext cx="4152809" cy="25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62B30DE-DF8F-C648-9535-8E3485EA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333" y="15240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276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88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“After publication, critics suddenly dropped the objection that participatory planning is technically impossible and raised new objections.” – Robin </a:t>
            </a:r>
            <a:r>
              <a:rPr lang="en-US" sz="2400" dirty="0" err="1"/>
              <a:t>Hahnel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5477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“third way”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3625A-52AA-9E48-A125-3EF8A1E6D956}"/>
              </a:ext>
            </a:extLst>
          </p:cNvPr>
          <p:cNvSpPr txBox="1"/>
          <p:nvPr/>
        </p:nvSpPr>
        <p:spPr>
          <a:xfrm>
            <a:off x="1071770" y="1659834"/>
            <a:ext cx="9920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“After publication, critics suddenly dropped the objection that participatory planning is technically impossible and raised new objections.” – Robin </a:t>
            </a:r>
            <a:r>
              <a:rPr lang="en-US" sz="2400" dirty="0" err="1"/>
              <a:t>Hahnel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The practicality question: How many iterations would a participatory planning procedure require to arrive at a feasible plan?</a:t>
            </a:r>
          </a:p>
        </p:txBody>
      </p:sp>
    </p:spTree>
    <p:extLst>
      <p:ext uri="{BB962C8B-B14F-4D97-AF65-F5344CB8AC3E}">
        <p14:creationId xmlns:p14="http://schemas.microsoft.com/office/powerpoint/2010/main" val="2417328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BDE7-16F2-4B4A-926E-44C71A37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87" y="551074"/>
            <a:ext cx="9448800" cy="999430"/>
          </a:xfrm>
        </p:spPr>
        <p:txBody>
          <a:bodyPr/>
          <a:lstStyle/>
          <a:p>
            <a:pPr algn="ctr"/>
            <a:r>
              <a:rPr lang="en-US" dirty="0" err="1">
                <a:latin typeface="+mn-lt"/>
              </a:rPr>
              <a:t>OutlinE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1664253"/>
            <a:ext cx="9448800" cy="39215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A Clojure story</a:t>
            </a:r>
          </a:p>
          <a:p>
            <a:pPr marL="457200" indent="-457200">
              <a:buAutoNum type="arabicPeriod"/>
            </a:pPr>
            <a:r>
              <a:rPr lang="en-US" sz="2800" dirty="0"/>
              <a:t>Economies and problems</a:t>
            </a:r>
          </a:p>
          <a:p>
            <a:pPr marL="457200" indent="-457200">
              <a:buAutoNum type="arabicPeriod"/>
            </a:pPr>
            <a:r>
              <a:rPr lang="en-US" sz="2800" dirty="0"/>
              <a:t>A “third way”</a:t>
            </a:r>
          </a:p>
          <a:p>
            <a:pPr marL="457200" indent="-457200">
              <a:buAutoNum type="arabicPeriod"/>
            </a:pPr>
            <a:r>
              <a:rPr lang="en-US" sz="2800" dirty="0"/>
              <a:t>Algorithm and code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pequod-cljs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pequod-clj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032962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</p:spTree>
    <p:extLst>
      <p:ext uri="{BB962C8B-B14F-4D97-AF65-F5344CB8AC3E}">
        <p14:creationId xmlns:p14="http://schemas.microsoft.com/office/powerpoint/2010/main" val="3536045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F36B2-FCCA-AF4A-A038-21B5C95832B1}"/>
              </a:ext>
            </a:extLst>
          </p:cNvPr>
          <p:cNvSpPr txBox="1"/>
          <p:nvPr/>
        </p:nvSpPr>
        <p:spPr>
          <a:xfrm>
            <a:off x="1023730" y="1888434"/>
            <a:ext cx="10068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Simulate an economy with consumers and producers</a:t>
            </a:r>
          </a:p>
        </p:txBody>
      </p:sp>
    </p:spTree>
    <p:extLst>
      <p:ext uri="{BB962C8B-B14F-4D97-AF65-F5344CB8AC3E}">
        <p14:creationId xmlns:p14="http://schemas.microsoft.com/office/powerpoint/2010/main" val="3645461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F36B2-FCCA-AF4A-A038-21B5C95832B1}"/>
              </a:ext>
            </a:extLst>
          </p:cNvPr>
          <p:cNvSpPr txBox="1"/>
          <p:nvPr/>
        </p:nvSpPr>
        <p:spPr>
          <a:xfrm>
            <a:off x="1023730" y="1888434"/>
            <a:ext cx="100683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Simulate an economy with consumers and producers</a:t>
            </a:r>
          </a:p>
          <a:p>
            <a:endParaRPr lang="en-US" sz="3200" dirty="0"/>
          </a:p>
          <a:p>
            <a:r>
              <a:rPr lang="en-US" sz="3200" dirty="0"/>
              <a:t>Production and utility functions</a:t>
            </a:r>
          </a:p>
        </p:txBody>
      </p:sp>
    </p:spTree>
    <p:extLst>
      <p:ext uri="{BB962C8B-B14F-4D97-AF65-F5344CB8AC3E}">
        <p14:creationId xmlns:p14="http://schemas.microsoft.com/office/powerpoint/2010/main" val="3815125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F36B2-FCCA-AF4A-A038-21B5C95832B1}"/>
              </a:ext>
            </a:extLst>
          </p:cNvPr>
          <p:cNvSpPr txBox="1"/>
          <p:nvPr/>
        </p:nvSpPr>
        <p:spPr>
          <a:xfrm>
            <a:off x="1023730" y="1888434"/>
            <a:ext cx="100683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Simulate an economy with consumers and producers</a:t>
            </a:r>
          </a:p>
          <a:p>
            <a:endParaRPr lang="en-US" sz="3200" dirty="0"/>
          </a:p>
          <a:p>
            <a:r>
              <a:rPr lang="en-US" sz="3200" dirty="0"/>
              <a:t>Production and utility functions</a:t>
            </a:r>
          </a:p>
          <a:p>
            <a:endParaRPr lang="en-US" sz="3200" dirty="0"/>
          </a:p>
          <a:p>
            <a:r>
              <a:rPr lang="en-US" sz="3200" dirty="0"/>
              <a:t>Cobb Douglas</a:t>
            </a:r>
          </a:p>
        </p:txBody>
      </p:sp>
    </p:spTree>
    <p:extLst>
      <p:ext uri="{BB962C8B-B14F-4D97-AF65-F5344CB8AC3E}">
        <p14:creationId xmlns:p14="http://schemas.microsoft.com/office/powerpoint/2010/main" val="1525540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273529-15A0-D945-9CF1-32DFD5EC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0573" y="1524000"/>
            <a:ext cx="2290890" cy="309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C429E-FB00-C24C-B691-FDC3207700D4}"/>
              </a:ext>
            </a:extLst>
          </p:cNvPr>
          <p:cNvSpPr txBox="1"/>
          <p:nvPr/>
        </p:nvSpPr>
        <p:spPr>
          <a:xfrm>
            <a:off x="1212575" y="1403444"/>
            <a:ext cx="385638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          Charles Cobb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F399887-D291-A349-9538-2AB33BBD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10" y="1524001"/>
            <a:ext cx="2342159" cy="309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630D6A-9902-C24F-BF46-9BB2CECB72B5}"/>
              </a:ext>
            </a:extLst>
          </p:cNvPr>
          <p:cNvSpPr txBox="1"/>
          <p:nvPr/>
        </p:nvSpPr>
        <p:spPr>
          <a:xfrm>
            <a:off x="6679014" y="1659279"/>
            <a:ext cx="3415749" cy="3906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       Paul Douglas</a:t>
            </a:r>
          </a:p>
        </p:txBody>
      </p:sp>
    </p:spTree>
    <p:extLst>
      <p:ext uri="{BB962C8B-B14F-4D97-AF65-F5344CB8AC3E}">
        <p14:creationId xmlns:p14="http://schemas.microsoft.com/office/powerpoint/2010/main" val="83931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Cobb Douglas production function, simplified abstract form: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1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Cobb Douglas production function, simplified abstract form: </a:t>
            </a:r>
          </a:p>
          <a:p>
            <a:endParaRPr lang="en-US" dirty="0"/>
          </a:p>
          <a:p>
            <a:pPr algn="ctr"/>
            <a:r>
              <a:rPr lang="en-US" sz="3000" dirty="0"/>
              <a:t>Y = AL</a:t>
            </a:r>
            <a:r>
              <a:rPr lang="el-GR" sz="3000" baseline="30000" dirty="0"/>
              <a:t>β</a:t>
            </a:r>
            <a:r>
              <a:rPr lang="en-US" sz="3000" dirty="0"/>
              <a:t>K</a:t>
            </a:r>
            <a:r>
              <a:rPr lang="el-GR" sz="3000" baseline="30000" dirty="0"/>
              <a:t>α</a:t>
            </a:r>
            <a:r>
              <a:rPr lang="en-US" sz="30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371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 Clojure story</a:t>
            </a:r>
          </a:p>
        </p:txBody>
      </p:sp>
      <p:pic>
        <p:nvPicPr>
          <p:cNvPr id="4" name="Picture 3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0235DA24-50D1-DC40-B6D3-61F27659B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8" r="23704"/>
          <a:stretch/>
        </p:blipFill>
        <p:spPr>
          <a:xfrm rot="5400000">
            <a:off x="909181" y="1304430"/>
            <a:ext cx="2595880" cy="303502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24031D1-1D3A-D645-9F2E-E031E6B5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78" y="1524001"/>
            <a:ext cx="4152809" cy="25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62B30DE-DF8F-C648-9535-8E3485EA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333" y="15240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39D81AF-4C27-9941-98DA-27431BAE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98" y="3514678"/>
            <a:ext cx="2723562" cy="27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425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Cobb Douglas production function, simplified abstract form: </a:t>
            </a:r>
          </a:p>
          <a:p>
            <a:endParaRPr lang="en-US" dirty="0"/>
          </a:p>
          <a:p>
            <a:pPr algn="ctr"/>
            <a:r>
              <a:rPr lang="en-US" sz="3000" dirty="0"/>
              <a:t>Y = AL</a:t>
            </a:r>
            <a:r>
              <a:rPr lang="el-GR" sz="3000" baseline="30000" dirty="0"/>
              <a:t>β</a:t>
            </a:r>
            <a:r>
              <a:rPr lang="en-US" sz="3000" dirty="0"/>
              <a:t>K</a:t>
            </a:r>
            <a:r>
              <a:rPr lang="el-GR" sz="3000" baseline="30000" dirty="0"/>
              <a:t>α</a:t>
            </a:r>
            <a:r>
              <a:rPr lang="en-US" sz="3000" dirty="0"/>
              <a:t> </a:t>
            </a:r>
          </a:p>
          <a:p>
            <a:endParaRPr lang="en-US" dirty="0"/>
          </a:p>
          <a:p>
            <a:r>
              <a:rPr lang="en-US" sz="2400" dirty="0"/>
              <a:t>Y = output</a:t>
            </a:r>
          </a:p>
        </p:txBody>
      </p:sp>
    </p:spTree>
    <p:extLst>
      <p:ext uri="{BB962C8B-B14F-4D97-AF65-F5344CB8AC3E}">
        <p14:creationId xmlns:p14="http://schemas.microsoft.com/office/powerpoint/2010/main" val="1998096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Cobb Douglas production function, simplified abstract form: </a:t>
            </a:r>
          </a:p>
          <a:p>
            <a:endParaRPr lang="en-US" dirty="0"/>
          </a:p>
          <a:p>
            <a:pPr algn="ctr"/>
            <a:r>
              <a:rPr lang="en-US" sz="3000" dirty="0"/>
              <a:t>Y = AL</a:t>
            </a:r>
            <a:r>
              <a:rPr lang="el-GR" sz="3000" baseline="30000" dirty="0"/>
              <a:t>β</a:t>
            </a:r>
            <a:r>
              <a:rPr lang="en-US" sz="3000" dirty="0"/>
              <a:t>K</a:t>
            </a:r>
            <a:r>
              <a:rPr lang="el-GR" sz="3000" baseline="30000" dirty="0"/>
              <a:t>α</a:t>
            </a:r>
            <a:r>
              <a:rPr lang="en-US" sz="3000" dirty="0"/>
              <a:t> </a:t>
            </a:r>
          </a:p>
          <a:p>
            <a:endParaRPr lang="en-US" dirty="0"/>
          </a:p>
          <a:p>
            <a:r>
              <a:rPr lang="en-US" sz="2400" dirty="0"/>
              <a:t>Y = output</a:t>
            </a:r>
          </a:p>
          <a:p>
            <a:r>
              <a:rPr lang="en-US" sz="2400" dirty="0"/>
              <a:t>L = labor input</a:t>
            </a:r>
          </a:p>
        </p:txBody>
      </p:sp>
    </p:spTree>
    <p:extLst>
      <p:ext uri="{BB962C8B-B14F-4D97-AF65-F5344CB8AC3E}">
        <p14:creationId xmlns:p14="http://schemas.microsoft.com/office/powerpoint/2010/main" val="350569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Cobb Douglas production function, simplified abstract form: </a:t>
            </a:r>
          </a:p>
          <a:p>
            <a:endParaRPr lang="en-US" dirty="0"/>
          </a:p>
          <a:p>
            <a:pPr algn="ctr"/>
            <a:r>
              <a:rPr lang="en-US" sz="3000" dirty="0"/>
              <a:t>Y = AL</a:t>
            </a:r>
            <a:r>
              <a:rPr lang="el-GR" sz="3000" baseline="30000" dirty="0"/>
              <a:t>β</a:t>
            </a:r>
            <a:r>
              <a:rPr lang="en-US" sz="3000" dirty="0"/>
              <a:t>K</a:t>
            </a:r>
            <a:r>
              <a:rPr lang="el-GR" sz="3000" baseline="30000" dirty="0"/>
              <a:t>α</a:t>
            </a:r>
            <a:r>
              <a:rPr lang="en-US" sz="3000" dirty="0"/>
              <a:t> </a:t>
            </a:r>
          </a:p>
          <a:p>
            <a:endParaRPr lang="en-US" dirty="0"/>
          </a:p>
          <a:p>
            <a:r>
              <a:rPr lang="en-US" sz="2400" dirty="0"/>
              <a:t>Y = output</a:t>
            </a:r>
          </a:p>
          <a:p>
            <a:r>
              <a:rPr lang="en-US" sz="2400" dirty="0"/>
              <a:t>L = labor input</a:t>
            </a:r>
          </a:p>
          <a:p>
            <a:r>
              <a:rPr lang="en-US" sz="2400" dirty="0"/>
              <a:t>K = capital input</a:t>
            </a:r>
          </a:p>
        </p:txBody>
      </p:sp>
    </p:spTree>
    <p:extLst>
      <p:ext uri="{BB962C8B-B14F-4D97-AF65-F5344CB8AC3E}">
        <p14:creationId xmlns:p14="http://schemas.microsoft.com/office/powerpoint/2010/main" val="1916046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Cobb Douglas production function, simplified abstract form: </a:t>
            </a:r>
          </a:p>
          <a:p>
            <a:endParaRPr lang="en-US" dirty="0"/>
          </a:p>
          <a:p>
            <a:pPr algn="ctr"/>
            <a:r>
              <a:rPr lang="en-US" sz="3000" dirty="0"/>
              <a:t>Y = AL</a:t>
            </a:r>
            <a:r>
              <a:rPr lang="el-GR" sz="3000" baseline="30000" dirty="0"/>
              <a:t>β</a:t>
            </a:r>
            <a:r>
              <a:rPr lang="en-US" sz="3000" dirty="0"/>
              <a:t>K</a:t>
            </a:r>
            <a:r>
              <a:rPr lang="el-GR" sz="3000" baseline="30000" dirty="0"/>
              <a:t>α</a:t>
            </a:r>
            <a:r>
              <a:rPr lang="en-US" sz="3000" dirty="0"/>
              <a:t> </a:t>
            </a:r>
          </a:p>
          <a:p>
            <a:endParaRPr lang="en-US" dirty="0"/>
          </a:p>
          <a:p>
            <a:r>
              <a:rPr lang="en-US" sz="2400" dirty="0"/>
              <a:t>Y = output</a:t>
            </a:r>
          </a:p>
          <a:p>
            <a:r>
              <a:rPr lang="en-US" sz="2400" dirty="0"/>
              <a:t>L = labor input</a:t>
            </a:r>
          </a:p>
          <a:p>
            <a:r>
              <a:rPr lang="en-US" sz="2400" dirty="0"/>
              <a:t>K = capital input</a:t>
            </a:r>
          </a:p>
          <a:p>
            <a:r>
              <a:rPr lang="el-GR" sz="2400" dirty="0"/>
              <a:t>α</a:t>
            </a:r>
            <a:r>
              <a:rPr lang="en-US" sz="2400" dirty="0"/>
              <a:t>, </a:t>
            </a:r>
            <a:r>
              <a:rPr lang="el-GR" sz="2400" dirty="0"/>
              <a:t>β</a:t>
            </a:r>
            <a:r>
              <a:rPr lang="en-US" sz="2400" dirty="0"/>
              <a:t> = output elasticities</a:t>
            </a:r>
          </a:p>
        </p:txBody>
      </p:sp>
    </p:spTree>
    <p:extLst>
      <p:ext uri="{BB962C8B-B14F-4D97-AF65-F5344CB8AC3E}">
        <p14:creationId xmlns:p14="http://schemas.microsoft.com/office/powerpoint/2010/main" val="2698517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Cobb Douglas production function, simplified abstract form: </a:t>
            </a:r>
          </a:p>
          <a:p>
            <a:endParaRPr lang="en-US" dirty="0"/>
          </a:p>
          <a:p>
            <a:pPr algn="ctr"/>
            <a:r>
              <a:rPr lang="en-US" sz="3000" dirty="0"/>
              <a:t>Y = AL</a:t>
            </a:r>
            <a:r>
              <a:rPr lang="el-GR" sz="3000" baseline="30000" dirty="0"/>
              <a:t>β</a:t>
            </a:r>
            <a:r>
              <a:rPr lang="en-US" sz="3000" dirty="0"/>
              <a:t>K</a:t>
            </a:r>
            <a:r>
              <a:rPr lang="el-GR" sz="3000" baseline="30000" dirty="0"/>
              <a:t>α</a:t>
            </a:r>
            <a:r>
              <a:rPr lang="en-US" sz="3000" dirty="0"/>
              <a:t> </a:t>
            </a:r>
          </a:p>
          <a:p>
            <a:endParaRPr lang="en-US" dirty="0"/>
          </a:p>
          <a:p>
            <a:r>
              <a:rPr lang="en-US" sz="2400" dirty="0"/>
              <a:t>Y = output</a:t>
            </a:r>
          </a:p>
          <a:p>
            <a:r>
              <a:rPr lang="en-US" sz="2400" dirty="0"/>
              <a:t>L = labor input</a:t>
            </a:r>
          </a:p>
          <a:p>
            <a:r>
              <a:rPr lang="en-US" sz="2400" dirty="0"/>
              <a:t>K = capital input</a:t>
            </a:r>
          </a:p>
          <a:p>
            <a:r>
              <a:rPr lang="el-GR" sz="2400" dirty="0"/>
              <a:t>α</a:t>
            </a:r>
            <a:r>
              <a:rPr lang="en-US" sz="2400" dirty="0"/>
              <a:t>, </a:t>
            </a:r>
            <a:r>
              <a:rPr lang="el-GR" sz="2400" dirty="0"/>
              <a:t>β</a:t>
            </a:r>
            <a:r>
              <a:rPr lang="en-US" sz="2400" dirty="0"/>
              <a:t> = output elasticities</a:t>
            </a:r>
          </a:p>
          <a:p>
            <a:r>
              <a:rPr lang="en-US" sz="2400" dirty="0"/>
              <a:t>A = total factor of productivity</a:t>
            </a:r>
          </a:p>
        </p:txBody>
      </p:sp>
    </p:spTree>
    <p:extLst>
      <p:ext uri="{BB962C8B-B14F-4D97-AF65-F5344CB8AC3E}">
        <p14:creationId xmlns:p14="http://schemas.microsoft.com/office/powerpoint/2010/main" val="3498385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production function for a simulation of a participatory planning procedure: </a:t>
            </a:r>
          </a:p>
        </p:txBody>
      </p:sp>
    </p:spTree>
    <p:extLst>
      <p:ext uri="{BB962C8B-B14F-4D97-AF65-F5344CB8AC3E}">
        <p14:creationId xmlns:p14="http://schemas.microsoft.com/office/powerpoint/2010/main" val="3591729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production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z = </a:t>
            </a:r>
            <a:r>
              <a:rPr lang="en-US" sz="3000" dirty="0" err="1"/>
              <a:t>qx</a:t>
            </a:r>
            <a:r>
              <a:rPr lang="en-US" sz="3000" baseline="30000" dirty="0" err="1"/>
              <a:t>a</a:t>
            </a:r>
            <a:r>
              <a:rPr lang="en-US" sz="3000" dirty="0" err="1"/>
              <a:t>r</a:t>
            </a:r>
            <a:r>
              <a:rPr lang="en-US" sz="3000" baseline="30000" dirty="0" err="1"/>
              <a:t>b</a:t>
            </a:r>
            <a:r>
              <a:rPr lang="en-US" sz="3000" dirty="0" err="1"/>
              <a:t>l</a:t>
            </a:r>
            <a:r>
              <a:rPr lang="en-US" sz="3000" baseline="30000" dirty="0" err="1"/>
              <a:t>c</a:t>
            </a:r>
            <a:r>
              <a:rPr lang="en-US" sz="3000" dirty="0" err="1"/>
              <a:t>e</a:t>
            </a:r>
            <a:r>
              <a:rPr lang="en-US" sz="3000" baseline="30000" dirty="0" err="1"/>
              <a:t>d</a:t>
            </a:r>
            <a:endParaRPr lang="en-US" sz="3000" baseline="30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93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production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z = </a:t>
            </a:r>
            <a:r>
              <a:rPr lang="en-US" sz="3000" dirty="0" err="1"/>
              <a:t>qx</a:t>
            </a:r>
            <a:r>
              <a:rPr lang="en-US" sz="3000" baseline="30000" dirty="0" err="1"/>
              <a:t>a</a:t>
            </a:r>
            <a:r>
              <a:rPr lang="en-US" sz="3000" dirty="0" err="1"/>
              <a:t>r</a:t>
            </a:r>
            <a:r>
              <a:rPr lang="en-US" sz="3000" baseline="30000" dirty="0" err="1"/>
              <a:t>b</a:t>
            </a:r>
            <a:r>
              <a:rPr lang="en-US" sz="3000" dirty="0" err="1"/>
              <a:t>l</a:t>
            </a:r>
            <a:r>
              <a:rPr lang="en-US" sz="3000" baseline="30000" dirty="0" err="1"/>
              <a:t>c</a:t>
            </a:r>
            <a:r>
              <a:rPr lang="en-US" sz="3000" dirty="0" err="1"/>
              <a:t>e</a:t>
            </a:r>
            <a:r>
              <a:rPr lang="en-US" sz="3000" baseline="30000" dirty="0" err="1"/>
              <a:t>d</a:t>
            </a:r>
            <a:endParaRPr lang="en-US" sz="3000" baseline="30000" dirty="0"/>
          </a:p>
          <a:p>
            <a:endParaRPr lang="en-US" dirty="0"/>
          </a:p>
          <a:p>
            <a:r>
              <a:rPr lang="en-US" sz="2400" dirty="0"/>
              <a:t>z = output</a:t>
            </a:r>
          </a:p>
        </p:txBody>
      </p:sp>
    </p:spTree>
    <p:extLst>
      <p:ext uri="{BB962C8B-B14F-4D97-AF65-F5344CB8AC3E}">
        <p14:creationId xmlns:p14="http://schemas.microsoft.com/office/powerpoint/2010/main" val="2147312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production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z = </a:t>
            </a:r>
            <a:r>
              <a:rPr lang="en-US" sz="3000" dirty="0" err="1"/>
              <a:t>qx</a:t>
            </a:r>
            <a:r>
              <a:rPr lang="en-US" sz="3000" baseline="30000" dirty="0" err="1"/>
              <a:t>a</a:t>
            </a:r>
            <a:r>
              <a:rPr lang="en-US" sz="3000" dirty="0" err="1"/>
              <a:t>r</a:t>
            </a:r>
            <a:r>
              <a:rPr lang="en-US" sz="3000" baseline="30000" dirty="0" err="1"/>
              <a:t>b</a:t>
            </a:r>
            <a:r>
              <a:rPr lang="en-US" sz="3000" dirty="0" err="1"/>
              <a:t>l</a:t>
            </a:r>
            <a:r>
              <a:rPr lang="en-US" sz="3000" baseline="30000" dirty="0" err="1"/>
              <a:t>c</a:t>
            </a:r>
            <a:r>
              <a:rPr lang="en-US" sz="3000" dirty="0" err="1"/>
              <a:t>e</a:t>
            </a:r>
            <a:r>
              <a:rPr lang="en-US" sz="3000" baseline="30000" dirty="0" err="1"/>
              <a:t>d</a:t>
            </a:r>
            <a:endParaRPr lang="en-US" sz="3000" baseline="30000" dirty="0"/>
          </a:p>
          <a:p>
            <a:endParaRPr lang="en-US" dirty="0"/>
          </a:p>
          <a:p>
            <a:r>
              <a:rPr lang="en-US" sz="2400" dirty="0"/>
              <a:t>z = output</a:t>
            </a:r>
          </a:p>
          <a:p>
            <a:r>
              <a:rPr lang="en-US" sz="2400" dirty="0"/>
              <a:t>x = intermediate goods</a:t>
            </a:r>
          </a:p>
        </p:txBody>
      </p:sp>
    </p:spTree>
    <p:extLst>
      <p:ext uri="{BB962C8B-B14F-4D97-AF65-F5344CB8AC3E}">
        <p14:creationId xmlns:p14="http://schemas.microsoft.com/office/powerpoint/2010/main" val="906698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E46A5-802F-E044-A286-F4A11412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87" y="719373"/>
            <a:ext cx="9448800" cy="80462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Algorithm and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3AE7-1AFA-8444-9412-F8F43D2BE247}"/>
              </a:ext>
            </a:extLst>
          </p:cNvPr>
          <p:cNvSpPr txBox="1"/>
          <p:nvPr/>
        </p:nvSpPr>
        <p:spPr>
          <a:xfrm>
            <a:off x="1977888" y="1558220"/>
            <a:ext cx="79711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production function for a simulation of a participatory planning procedure: </a:t>
            </a:r>
          </a:p>
          <a:p>
            <a:endParaRPr lang="en-US" dirty="0"/>
          </a:p>
          <a:p>
            <a:pPr algn="ctr"/>
            <a:r>
              <a:rPr lang="en-US" sz="3000" dirty="0"/>
              <a:t>z = </a:t>
            </a:r>
            <a:r>
              <a:rPr lang="en-US" sz="3000" dirty="0" err="1"/>
              <a:t>qx</a:t>
            </a:r>
            <a:r>
              <a:rPr lang="en-US" sz="3000" baseline="30000" dirty="0" err="1"/>
              <a:t>a</a:t>
            </a:r>
            <a:r>
              <a:rPr lang="en-US" sz="3000" dirty="0" err="1"/>
              <a:t>r</a:t>
            </a:r>
            <a:r>
              <a:rPr lang="en-US" sz="3000" baseline="30000" dirty="0" err="1"/>
              <a:t>b</a:t>
            </a:r>
            <a:r>
              <a:rPr lang="en-US" sz="3000" dirty="0" err="1"/>
              <a:t>l</a:t>
            </a:r>
            <a:r>
              <a:rPr lang="en-US" sz="3000" baseline="30000" dirty="0" err="1"/>
              <a:t>c</a:t>
            </a:r>
            <a:r>
              <a:rPr lang="en-US" sz="3000" dirty="0" err="1"/>
              <a:t>e</a:t>
            </a:r>
            <a:r>
              <a:rPr lang="en-US" sz="3000" baseline="30000" dirty="0" err="1"/>
              <a:t>d</a:t>
            </a:r>
            <a:endParaRPr lang="en-US" sz="3000" baseline="30000" dirty="0"/>
          </a:p>
          <a:p>
            <a:endParaRPr lang="en-US" dirty="0"/>
          </a:p>
          <a:p>
            <a:r>
              <a:rPr lang="en-US" sz="2400" dirty="0"/>
              <a:t>z = output</a:t>
            </a:r>
          </a:p>
          <a:p>
            <a:r>
              <a:rPr lang="en-US" sz="2400" dirty="0"/>
              <a:t>x = intermediate goods</a:t>
            </a:r>
          </a:p>
          <a:p>
            <a:r>
              <a:rPr lang="en-US" sz="2400" dirty="0"/>
              <a:t>r = natural resources</a:t>
            </a:r>
          </a:p>
        </p:txBody>
      </p:sp>
    </p:spTree>
    <p:extLst>
      <p:ext uri="{BB962C8B-B14F-4D97-AF65-F5344CB8AC3E}">
        <p14:creationId xmlns:p14="http://schemas.microsoft.com/office/powerpoint/2010/main" val="3307391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2336</TotalTime>
  <Words>4068</Words>
  <Application>Microsoft Macintosh PowerPoint</Application>
  <PresentationFormat>Widescreen</PresentationFormat>
  <Paragraphs>1064</Paragraphs>
  <Slides>198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198</vt:i4>
      </vt:variant>
    </vt:vector>
  </HeadingPairs>
  <TitlesOfParts>
    <vt:vector size="202" baseType="lpstr">
      <vt:lpstr>Arial</vt:lpstr>
      <vt:lpstr>Calibri</vt:lpstr>
      <vt:lpstr>Century Gothic</vt:lpstr>
      <vt:lpstr>Vapor Trail</vt:lpstr>
      <vt:lpstr>PowerPoint Presentation</vt:lpstr>
      <vt:lpstr>Summary of topics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Mitchell Szczepanczyk</dc:creator>
  <cp:lastModifiedBy>Mitchell Szczepanczyk</cp:lastModifiedBy>
  <cp:revision>88</cp:revision>
  <dcterms:created xsi:type="dcterms:W3CDTF">2021-10-16T16:44:31Z</dcterms:created>
  <dcterms:modified xsi:type="dcterms:W3CDTF">2021-10-28T03:15:46Z</dcterms:modified>
</cp:coreProperties>
</file>